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00"/>
  </p:notesMasterIdLst>
  <p:sldIdLst>
    <p:sldId id="256" r:id="rId3"/>
    <p:sldId id="418" r:id="rId4"/>
    <p:sldId id="521" r:id="rId5"/>
    <p:sldId id="609" r:id="rId6"/>
    <p:sldId id="610" r:id="rId7"/>
    <p:sldId id="643" r:id="rId8"/>
    <p:sldId id="611" r:id="rId9"/>
    <p:sldId id="612" r:id="rId10"/>
    <p:sldId id="263" r:id="rId11"/>
    <p:sldId id="644" r:id="rId12"/>
    <p:sldId id="613" r:id="rId13"/>
    <p:sldId id="646" r:id="rId14"/>
    <p:sldId id="533" r:id="rId15"/>
    <p:sldId id="421" r:id="rId16"/>
    <p:sldId id="647" r:id="rId17"/>
    <p:sldId id="534" r:id="rId18"/>
    <p:sldId id="648" r:id="rId19"/>
    <p:sldId id="423" r:id="rId20"/>
    <p:sldId id="426" r:id="rId21"/>
    <p:sldId id="427" r:id="rId22"/>
    <p:sldId id="268" r:id="rId23"/>
    <p:sldId id="269" r:id="rId24"/>
    <p:sldId id="535" r:id="rId25"/>
    <p:sldId id="536" r:id="rId26"/>
    <p:sldId id="320" r:id="rId27"/>
    <p:sldId id="321" r:id="rId28"/>
    <p:sldId id="541" r:id="rId29"/>
    <p:sldId id="540" r:id="rId30"/>
    <p:sldId id="649" r:id="rId31"/>
    <p:sldId id="542" r:id="rId32"/>
    <p:sldId id="417" r:id="rId33"/>
    <p:sldId id="543" r:id="rId34"/>
    <p:sldId id="544" r:id="rId35"/>
    <p:sldId id="545" r:id="rId36"/>
    <p:sldId id="546" r:id="rId37"/>
    <p:sldId id="547" r:id="rId38"/>
    <p:sldId id="548" r:id="rId39"/>
    <p:sldId id="632" r:id="rId40"/>
    <p:sldId id="631" r:id="rId41"/>
    <p:sldId id="650" r:id="rId42"/>
    <p:sldId id="509" r:id="rId43"/>
    <p:sldId id="510" r:id="rId44"/>
    <p:sldId id="511" r:id="rId45"/>
    <p:sldId id="549" r:id="rId46"/>
    <p:sldId id="512" r:id="rId47"/>
    <p:sldId id="550" r:id="rId48"/>
    <p:sldId id="669" r:id="rId49"/>
    <p:sldId id="670" r:id="rId50"/>
    <p:sldId id="651" r:id="rId51"/>
    <p:sldId id="428" r:id="rId52"/>
    <p:sldId id="431" r:id="rId53"/>
    <p:sldId id="430" r:id="rId54"/>
    <p:sldId id="552" r:id="rId55"/>
    <p:sldId id="553" r:id="rId56"/>
    <p:sldId id="554" r:id="rId57"/>
    <p:sldId id="556" r:id="rId58"/>
    <p:sldId id="558" r:id="rId59"/>
    <p:sldId id="275" r:id="rId60"/>
    <p:sldId id="434" r:id="rId61"/>
    <p:sldId id="323" r:id="rId62"/>
    <p:sldId id="435" r:id="rId63"/>
    <p:sldId id="653" r:id="rId64"/>
    <p:sldId id="436" r:id="rId65"/>
    <p:sldId id="559" r:id="rId66"/>
    <p:sldId id="437" r:id="rId67"/>
    <p:sldId id="438" r:id="rId68"/>
    <p:sldId id="439" r:id="rId69"/>
    <p:sldId id="560" r:id="rId70"/>
    <p:sldId id="440" r:id="rId71"/>
    <p:sldId id="443" r:id="rId72"/>
    <p:sldId id="441" r:id="rId73"/>
    <p:sldId id="442" r:id="rId74"/>
    <p:sldId id="561" r:id="rId75"/>
    <p:sldId id="446" r:id="rId76"/>
    <p:sldId id="445" r:id="rId77"/>
    <p:sldId id="563" r:id="rId78"/>
    <p:sldId id="564" r:id="rId79"/>
    <p:sldId id="451" r:id="rId80"/>
    <p:sldId id="452" r:id="rId81"/>
    <p:sldId id="453" r:id="rId82"/>
    <p:sldId id="454" r:id="rId83"/>
    <p:sldId id="455" r:id="rId84"/>
    <p:sldId id="565" r:id="rId85"/>
    <p:sldId id="458" r:id="rId86"/>
    <p:sldId id="457" r:id="rId87"/>
    <p:sldId id="456" r:id="rId88"/>
    <p:sldId id="459" r:id="rId89"/>
    <p:sldId id="462" r:id="rId90"/>
    <p:sldId id="470" r:id="rId91"/>
    <p:sldId id="471" r:id="rId92"/>
    <p:sldId id="466" r:id="rId93"/>
    <p:sldId id="473" r:id="rId94"/>
    <p:sldId id="474" r:id="rId95"/>
    <p:sldId id="475" r:id="rId96"/>
    <p:sldId id="513" r:id="rId97"/>
    <p:sldId id="514" r:id="rId98"/>
    <p:sldId id="469" r:id="rId99"/>
    <p:sldId id="515" r:id="rId100"/>
    <p:sldId id="292" r:id="rId101"/>
    <p:sldId id="294" r:id="rId102"/>
    <p:sldId id="476" r:id="rId103"/>
    <p:sldId id="477" r:id="rId104"/>
    <p:sldId id="295" r:id="rId105"/>
    <p:sldId id="296" r:id="rId106"/>
    <p:sldId id="566" r:id="rId107"/>
    <p:sldId id="567" r:id="rId108"/>
    <p:sldId id="327" r:id="rId109"/>
    <p:sldId id="328" r:id="rId110"/>
    <p:sldId id="298" r:id="rId111"/>
    <p:sldId id="478" r:id="rId112"/>
    <p:sldId id="299" r:id="rId113"/>
    <p:sldId id="329" r:id="rId114"/>
    <p:sldId id="330" r:id="rId115"/>
    <p:sldId id="331" r:id="rId116"/>
    <p:sldId id="332" r:id="rId117"/>
    <p:sldId id="300" r:id="rId118"/>
    <p:sldId id="334" r:id="rId119"/>
    <p:sldId id="302" r:id="rId120"/>
    <p:sldId id="336" r:id="rId121"/>
    <p:sldId id="303" r:id="rId122"/>
    <p:sldId id="304" r:id="rId123"/>
    <p:sldId id="305" r:id="rId124"/>
    <p:sldId id="308" r:id="rId125"/>
    <p:sldId id="568" r:id="rId126"/>
    <p:sldId id="569" r:id="rId127"/>
    <p:sldId id="516" r:id="rId128"/>
    <p:sldId id="480" r:id="rId129"/>
    <p:sldId id="481" r:id="rId130"/>
    <p:sldId id="482" r:id="rId131"/>
    <p:sldId id="483" r:id="rId132"/>
    <p:sldId id="484" r:id="rId133"/>
    <p:sldId id="485" r:id="rId134"/>
    <p:sldId id="679" r:id="rId135"/>
    <p:sldId id="486" r:id="rId136"/>
    <p:sldId id="487" r:id="rId137"/>
    <p:sldId id="488" r:id="rId138"/>
    <p:sldId id="315" r:id="rId139"/>
    <p:sldId id="314" r:id="rId140"/>
    <p:sldId id="316" r:id="rId141"/>
    <p:sldId id="317" r:id="rId142"/>
    <p:sldId id="318" r:id="rId143"/>
    <p:sldId id="339" r:id="rId144"/>
    <p:sldId id="489" r:id="rId145"/>
    <p:sldId id="574" r:id="rId146"/>
    <p:sldId id="582" r:id="rId147"/>
    <p:sldId id="573" r:id="rId148"/>
    <p:sldId id="575" r:id="rId149"/>
    <p:sldId id="583" r:id="rId150"/>
    <p:sldId id="576" r:id="rId151"/>
    <p:sldId id="577" r:id="rId152"/>
    <p:sldId id="579" r:id="rId153"/>
    <p:sldId id="580" r:id="rId154"/>
    <p:sldId id="581" r:id="rId155"/>
    <p:sldId id="496" r:id="rId156"/>
    <p:sldId id="520" r:id="rId157"/>
    <p:sldId id="497" r:id="rId158"/>
    <p:sldId id="498" r:id="rId159"/>
    <p:sldId id="499" r:id="rId160"/>
    <p:sldId id="584" r:id="rId161"/>
    <p:sldId id="585" r:id="rId162"/>
    <p:sldId id="586" r:id="rId163"/>
    <p:sldId id="588" r:id="rId164"/>
    <p:sldId id="589" r:id="rId165"/>
    <p:sldId id="500" r:id="rId166"/>
    <p:sldId id="590" r:id="rId167"/>
    <p:sldId id="593" r:id="rId168"/>
    <p:sldId id="591" r:id="rId169"/>
    <p:sldId id="592" r:id="rId170"/>
    <p:sldId id="503" r:id="rId171"/>
    <p:sldId id="654" r:id="rId172"/>
    <p:sldId id="656" r:id="rId173"/>
    <p:sldId id="655" r:id="rId174"/>
    <p:sldId id="657" r:id="rId175"/>
    <p:sldId id="658" r:id="rId176"/>
    <p:sldId id="661" r:id="rId177"/>
    <p:sldId id="660" r:id="rId178"/>
    <p:sldId id="659" r:id="rId179"/>
    <p:sldId id="662" r:id="rId180"/>
    <p:sldId id="663" r:id="rId181"/>
    <p:sldId id="664" r:id="rId182"/>
    <p:sldId id="675" r:id="rId183"/>
    <p:sldId id="673" r:id="rId184"/>
    <p:sldId id="677" r:id="rId185"/>
    <p:sldId id="674" r:id="rId186"/>
    <p:sldId id="665" r:id="rId187"/>
    <p:sldId id="678" r:id="rId188"/>
    <p:sldId id="666" r:id="rId189"/>
    <p:sldId id="615" r:id="rId190"/>
    <p:sldId id="621" r:id="rId191"/>
    <p:sldId id="622" r:id="rId192"/>
    <p:sldId id="616" r:id="rId193"/>
    <p:sldId id="617" r:id="rId194"/>
    <p:sldId id="626" r:id="rId195"/>
    <p:sldId id="627" r:id="rId196"/>
    <p:sldId id="628" r:id="rId197"/>
    <p:sldId id="608" r:id="rId198"/>
    <p:sldId id="630" r:id="rId19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9900"/>
    <a:srgbClr val="00FF00"/>
    <a:srgbClr val="006600"/>
    <a:srgbClr val="990000"/>
    <a:srgbClr val="9900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>
      <p:cViewPr varScale="1">
        <p:scale>
          <a:sx n="74" d="100"/>
          <a:sy n="74" d="100"/>
        </p:scale>
        <p:origin x="12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DB38-9C71-4141-BC5F-2BE24C9C1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58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BC28B-266F-4BE5-9764-20BA15CD5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33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379F-4F16-45C4-9F2A-FB760F381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59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E67D0-4F34-4187-8240-1269523FF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49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9857-8F53-47E1-ACFC-B3375BDD9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9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55DF0-5CEE-4502-9858-6E573B942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994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32BD-8412-4D10-8BAC-F3E62EAB9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0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2659-6DC0-45FF-9C1D-B6F1D393D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37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E106-374F-41BC-A2B9-C65B76AB6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248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66DBC-CBC2-4539-B717-B0A97B8A4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04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5BA2A-AAE6-4A9E-B0D7-98C7CC348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7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379B1BC-41D0-4169-8D5B-E221DA5CE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7.w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justkork\&#20154;&#24037;&#26234;&#33021;\5disk.avi" TargetMode="External"/><Relationship Id="rId1" Type="http://schemas.openxmlformats.org/officeDocument/2006/relationships/video" Target="file:///F:\justkork\&#20154;&#24037;&#26234;&#33021;\4disk.avi" TargetMode="Externa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4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08257" y="1845780"/>
            <a:ext cx="3494430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Knowledge Representation</a:t>
            </a:r>
            <a:endParaRPr lang="zh-CN" altLang="en-US" sz="2000" dirty="0" smtClean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771"/>
            <a:ext cx="4032448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知识表示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175516" y="2500546"/>
            <a:ext cx="432117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4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8064500" cy="267765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zh-CN" sz="32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zh-CN" sz="2400" dirty="0" smtClean="0">
                <a:latin typeface="+mn-ea"/>
                <a:ea typeface="+mn-ea"/>
              </a:rPr>
              <a:t>北京到上海，乘飞机还是坐火车</a:t>
            </a:r>
            <a:r>
              <a:rPr lang="zh-CN" altLang="en-US" sz="2400" dirty="0" smtClean="0">
                <a:latin typeface="+mn-ea"/>
                <a:ea typeface="+mn-ea"/>
              </a:rPr>
              <a:t>。（决策？）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dirty="0" smtClean="0">
                <a:latin typeface="+mn-ea"/>
                <a:ea typeface="+mn-ea"/>
              </a:rPr>
              <a:t>知识归纳：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叙述型：</a:t>
            </a:r>
            <a:r>
              <a:rPr lang="zh-CN" altLang="zh-CN" sz="2000" dirty="0" smtClean="0">
                <a:latin typeface="+mn-ea"/>
                <a:ea typeface="+mn-ea"/>
              </a:rPr>
              <a:t>北京、上海、飞机、火车、时间、费用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过程型：</a:t>
            </a:r>
            <a:r>
              <a:rPr lang="zh-CN" altLang="zh-CN" sz="2000" dirty="0" smtClean="0">
                <a:latin typeface="+mn-ea"/>
                <a:ea typeface="+mn-ea"/>
              </a:rPr>
              <a:t>乘飞机、坐火车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控制型：</a:t>
            </a:r>
            <a:r>
              <a:rPr lang="zh-CN" altLang="zh-CN" sz="2000" dirty="0" smtClean="0">
                <a:latin typeface="+mn-ea"/>
                <a:ea typeface="+mn-ea"/>
              </a:rPr>
              <a:t>乘飞机较快、较贵；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      </a:t>
            </a:r>
            <a:r>
              <a:rPr lang="zh-CN" altLang="zh-CN" sz="2000" dirty="0" smtClean="0">
                <a:latin typeface="+mn-ea"/>
                <a:ea typeface="+mn-ea"/>
              </a:rPr>
              <a:t>坐火车较慢、较便宜。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67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84213" y="1844229"/>
            <a:ext cx="7848227" cy="345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无法反映事物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表述不同事物之间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张是老张的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儿子            （父子关系？）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，张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学生、李四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      （共同特征？）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李四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上述命题？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665163" y="1036638"/>
            <a:ext cx="3330773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、命题逻辑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的局限性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27075" y="1046163"/>
            <a:ext cx="197271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4" y="1764904"/>
            <a:ext cx="7899696" cy="3372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原理：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分解成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en-US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客体</a:t>
            </a:r>
            <a:r>
              <a:rPr lang="en-US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两部分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谓词逻辑中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，可用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任何人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如张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李四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三段论：</a:t>
            </a:r>
            <a:r>
              <a:rPr lang="zh-CN" altLang="en-US" sz="2400" dirty="0" smtClean="0">
                <a:latin typeface="宋体" panose="02010600030101010101" pitchFamily="2" charset="-122"/>
              </a:rPr>
              <a:t>①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所有人都会死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en-US" altLang="zh-CN" sz="2400" dirty="0" smtClean="0">
                <a:latin typeface="宋体" panose="02010600030101010101" pitchFamily="2" charset="-122"/>
              </a:rPr>
              <a:t>②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因为诸葛亮是人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en-US" altLang="zh-CN" sz="2400" dirty="0" smtClean="0">
                <a:latin typeface="宋体" panose="02010600030101010101" pitchFamily="2" charset="-122"/>
              </a:rPr>
              <a:t>③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所以诸葛亮是会死的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801267"/>
                <a:ext cx="7992888" cy="292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𝐃𝐢𝐞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；“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所有的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② Human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 Die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①、②、③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论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相应的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三段论正确，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就是能够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01267"/>
                <a:ext cx="7992888" cy="2923877"/>
              </a:xfrm>
              <a:prstGeom prst="rect">
                <a:avLst/>
              </a:prstGeom>
              <a:blipFill rotWithShape="0">
                <a:blip r:embed="rId2"/>
                <a:stretch>
                  <a:fillRect l="-2288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83568" y="930786"/>
            <a:ext cx="2165657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线形标注 2(带强调线) 2"/>
          <p:cNvSpPr/>
          <p:nvPr/>
        </p:nvSpPr>
        <p:spPr bwMode="auto">
          <a:xfrm>
            <a:off x="7236296" y="957909"/>
            <a:ext cx="1296144" cy="38210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082"/>
              <a:gd name="adj6" fmla="val -154498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</a:p>
        </p:txBody>
      </p:sp>
    </p:spTree>
    <p:extLst>
      <p:ext uri="{BB962C8B-B14F-4D97-AF65-F5344CB8AC3E}">
        <p14:creationId xmlns:p14="http://schemas.microsoft.com/office/powerpoint/2010/main" val="13087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Text Box 4"/>
              <p:cNvSpPr txBox="1">
                <a:spLocks noChangeArrowheads="1"/>
              </p:cNvSpPr>
              <p:nvPr/>
            </p:nvSpPr>
            <p:spPr bwMode="auto">
              <a:xfrm>
                <a:off x="683269" y="1772816"/>
                <a:ext cx="7849171" cy="3293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一般形式：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其中，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独立存在的事物或某个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抽象概念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个体的性质、状态或个体之间的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269" y="1772816"/>
                <a:ext cx="7849171" cy="3293209"/>
              </a:xfrm>
              <a:prstGeom prst="rect">
                <a:avLst/>
              </a:prstGeom>
              <a:blipFill rotWithShape="0">
                <a:blip r:embed="rId2"/>
                <a:stretch>
                  <a:fillRect l="-2174" b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83568" y="930786"/>
            <a:ext cx="2475037" cy="4839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的一般形式：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83567" y="1772816"/>
            <a:ext cx="7848873" cy="351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“张三是学生”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，谓词表示：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其中：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刻画特征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谓词表示中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变元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命题“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&gt;10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,10)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，命题“小张的父亲是老师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Teacher(father(Zhang))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其中“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father(Zhang)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342900" indent="-342900" eaLnBrk="1" hangingPunct="1">
              <a:lnSpc>
                <a:spcPts val="4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谓词中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特定个体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替代，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就有了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或“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1845642"/>
                <a:ext cx="7920880" cy="3526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1" indent="-342900" eaLnBrk="1" hangingPunct="1">
                  <a:lnSpc>
                    <a:spcPts val="35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，若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每个个体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常量、变元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，称为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本身又是一个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，如此类推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ts val="35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个体变元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是整数”，则个体域为所有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整数。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ts val="35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与函数不同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u="sng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谓词的真值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函数的值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endPara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域中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的一个个体，无真值可言。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845642"/>
                <a:ext cx="7920880" cy="3526606"/>
              </a:xfrm>
              <a:prstGeom prst="rect">
                <a:avLst/>
              </a:prstGeom>
              <a:blipFill rotWithShape="0">
                <a:blip r:embed="rId2"/>
                <a:stretch>
                  <a:fillRect l="-2156" t="-2249" r="-1001" b="-1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3568" y="1753840"/>
            <a:ext cx="7920880" cy="243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逻辑表达，以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张三与李四打网球（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 and Li play tennis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写为：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 (Zhang, Li, tennis)</a:t>
            </a: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其中：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，动作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tennis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929562" cy="3836640"/>
          </a:xfrm>
          <a:noFill/>
        </p:spPr>
        <p:txBody>
          <a:bodyPr lIns="0" tIns="0" rIns="0" bIns="0"/>
          <a:lstStyle/>
          <a:p>
            <a:pPr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谓词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比命题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能更细致地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刻画知识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ts val="4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表达能力强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北京是个城市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City(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可表示变化情况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地球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683568" y="1052736"/>
            <a:ext cx="1728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谓词的特点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19708" y="1689189"/>
            <a:ext cx="7812732" cy="2908489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可在不同知识之间建立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若某个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是人而受法律约束；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犯了罪，就应受到惩罚。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ChangeArrowheads="1"/>
          </p:cNvSpPr>
          <p:nvPr/>
        </p:nvSpPr>
        <p:spPr bwMode="auto">
          <a:xfrm>
            <a:off x="684213" y="908720"/>
            <a:ext cx="2303611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5.3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谓词演算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84213" y="1772816"/>
            <a:ext cx="7848227" cy="4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谓词逻辑的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语法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谓词、变量、函数、常量、括号、逗号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原子公式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：由若干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规定论域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内的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一个相应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，表示论域内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不涉及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实体。（泛指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论域内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个实体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原子公式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Married[father(LI),mother(LI)]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(LI)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的父亲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和母亲是夫妻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67833" y="866516"/>
            <a:ext cx="678448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2.2 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knowledge representation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1905" y="1858892"/>
            <a:ext cx="7976191" cy="193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知识的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形式化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模型化</a:t>
            </a:r>
            <a:endParaRPr lang="zh-CN" altLang="en-US" sz="2400" dirty="0" smtClean="0">
              <a:solidFill>
                <a:srgbClr val="0000FF"/>
              </a:solidFill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+mn-ea"/>
              </a:rPr>
              <a:t> 对知识的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约定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+mn-ea"/>
              </a:rPr>
              <a:t>一种计算机可接受的</a:t>
            </a:r>
            <a:r>
              <a:rPr lang="zh-CN" altLang="en-US" sz="2400" dirty="0">
                <a:latin typeface="+mn-ea"/>
              </a:rPr>
              <a:t>、</a:t>
            </a:r>
            <a:r>
              <a:rPr lang="zh-CN" altLang="en-US" sz="2400" dirty="0" smtClean="0">
                <a:latin typeface="+mn-ea"/>
              </a:rPr>
              <a:t>用于描述知识的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数据结构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2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54063" y="981075"/>
            <a:ext cx="23050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、连词、量词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32697" y="1857499"/>
                <a:ext cx="8064500" cy="2346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    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与命题逻辑对应</a:t>
                </a:r>
                <a:r>
                  <a:rPr lang="zh-CN" altLang="zh-CN" sz="2000" dirty="0">
                    <a:latin typeface="+mn-ea"/>
                    <a:ea typeface="+mn-ea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谓词逻辑</a:t>
                </a:r>
                <a:r>
                  <a:rPr lang="zh-CN" altLang="zh-CN" sz="2000" dirty="0">
                    <a:latin typeface="+mn-ea"/>
                    <a:ea typeface="+mn-ea"/>
                  </a:rPr>
                  <a:t>中也有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谓词公式、原子谓词公式、复合谓词公式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等概念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buClr>
                    <a:srgbClr val="FF0000"/>
                  </a:buClr>
                </a:pPr>
                <a:r>
                  <a:rPr lang="en-US" altLang="zh-CN" sz="2000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原子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2000" b="1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元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 eaLnBrk="1" hangingPunct="1">
                  <a:lnSpc>
                    <a:spcPts val="35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原子谓词公式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通过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连接词</a:t>
                </a:r>
                <a:r>
                  <a:rPr lang="zh-CN" altLang="zh-CN" sz="2000" dirty="0">
                    <a:latin typeface="+mn-ea"/>
                    <a:ea typeface="+mn-ea"/>
                  </a:rPr>
                  <a:t>构成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分子谓词公式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697" y="1857499"/>
                <a:ext cx="8064500" cy="2346796"/>
              </a:xfrm>
              <a:prstGeom prst="rect">
                <a:avLst/>
              </a:prstGeom>
              <a:blipFill rotWithShape="0">
                <a:blip r:embed="rId2"/>
                <a:stretch>
                  <a:fillRect l="-2192" t="-2338" r="-1890" b="-44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683568" y="1729209"/>
            <a:ext cx="7848871" cy="386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∧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析取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那么；一旦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：表示“如果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（或“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），表示对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其后面命题的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：符号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“↔”，表示“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”的语义。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↔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683568" y="1052984"/>
            <a:ext cx="136966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⑴、连词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1038" y="1771650"/>
            <a:ext cx="7923410" cy="3293209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的每个组成部分称为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合取项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我喜爱音乐和绘画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LIKE(I , MUSIC)∧LIKE(I , PAINTING)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“李”住在一幢黄色的房子里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LIVES(LI , HOUSE)∧COLOR(HOUSE , YELLOW)</a:t>
            </a:r>
          </a:p>
        </p:txBody>
      </p:sp>
      <p:sp>
        <p:nvSpPr>
          <p:cNvPr id="2" name="矩形 1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合取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97700" y="4999586"/>
            <a:ext cx="3037984" cy="27296"/>
            <a:chOff x="3190200" y="4883675"/>
            <a:chExt cx="3037984" cy="2729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3190200" y="4883675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连接符 5"/>
            <p:cNvCxnSpPr/>
            <p:nvPr/>
          </p:nvCxnSpPr>
          <p:spPr bwMode="auto">
            <a:xfrm>
              <a:off x="5436096" y="4910971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74688" y="1700808"/>
            <a:ext cx="8001768" cy="2369880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的每个组成部分称为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李明打篮球或踢足球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PLAYS(LIMING , BASKETBALL)∨PLAYS(LIMING , FOOTBALL)</a:t>
            </a: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析取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71264" y="1556792"/>
            <a:ext cx="7861176" cy="3677930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连词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连接两个公式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蕴含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蕴含的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书是何平的，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它是兰色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OWNS(HEPING , BOOK) →COLOR(BOOK , BLUE)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李华跑得最快，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他取得冠军。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RUNS(LIHUA , FASTEST)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WINS(LIHUA , CHAMPION)</a:t>
            </a: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 蕴含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866062" cy="1477328"/>
          </a:xfr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含有符号“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的公式称为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否定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如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，机器人不在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号房间内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可表示为：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INROOM(ROBOT , r2)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否定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4213" y="3452807"/>
            <a:ext cx="78660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⑤ 等价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P↔Q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为真，当且仅当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同时为真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同时为假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83568" y="1736569"/>
            <a:ext cx="7992814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全称量词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任意的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”,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”,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论域中的所有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灰色的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表示为：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)(ROBOT(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=&gt; COLOR(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 GRAY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754063" y="981075"/>
            <a:ext cx="1585689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⑵、量词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683568" y="1710675"/>
            <a:ext cx="799288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存在一个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某些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论域中至少有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，使得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号房间内有个物体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INROOM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Segoe UI Semilight" panose="020B0402040204020203" pitchFamily="34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756221" y="1811266"/>
            <a:ext cx="7920235" cy="363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运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知识，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再用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将有关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的谓词连接起来，形成一个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en-US" sz="24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复合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以表达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一个完整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的含义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设有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下列知识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刘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欢比他父亲出名。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② 高扬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是计算机系的一名学生，但他不喜欢编程。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③ 任何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整数或者为正或者为负。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3568" y="908720"/>
            <a:ext cx="316835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一阶谓词表示法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20235" cy="344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9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谓词公式表示上述知识，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首先定义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出名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是计算机系的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LIKE(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喜欢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是整数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是正数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是负数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67833" y="1708421"/>
            <a:ext cx="203195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状态空间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问题归约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谓词逻辑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产生式系统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框架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语义网络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知识图谱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脚本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过程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000" dirty="0" smtClean="0">
                <a:latin typeface="+mn-ea"/>
              </a:rPr>
              <a:t>Petri</a:t>
            </a:r>
            <a:r>
              <a:rPr lang="zh-CN" altLang="en-US" sz="2000" dirty="0" smtClean="0">
                <a:latin typeface="+mn-ea"/>
              </a:rPr>
              <a:t>网</a:t>
            </a:r>
            <a:endParaRPr lang="en-US" altLang="zh-CN" sz="2000" dirty="0" smtClean="0">
              <a:latin typeface="+mn-ea"/>
            </a:endParaRPr>
          </a:p>
          <a:p>
            <a:pPr fontAlgn="ctr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面向对象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7833" y="980728"/>
            <a:ext cx="2968063" cy="40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常用的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知识表示方法</a:t>
            </a:r>
            <a:endParaRPr lang="zh-CN" altLang="en-US" sz="24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568677" y="1888441"/>
            <a:ext cx="5035771" cy="1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zh-CN" altLang="en-US" sz="2400" dirty="0" smtClean="0">
                <a:latin typeface="+mn-ea"/>
              </a:rPr>
              <a:t>说明：</a:t>
            </a:r>
            <a:endParaRPr lang="en-US" altLang="zh-CN" sz="2400" dirty="0" smtClean="0">
              <a:latin typeface="+mn-ea"/>
            </a:endParaRPr>
          </a:p>
          <a:p>
            <a:pPr marL="0" indent="0" fontAlgn="ctr">
              <a:buNone/>
            </a:pPr>
            <a:r>
              <a:rPr lang="zh-CN" altLang="zh-CN" sz="2400" dirty="0" smtClean="0">
                <a:latin typeface="+mn-ea"/>
              </a:rPr>
              <a:t>⑴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不同领域</a:t>
            </a:r>
            <a:r>
              <a:rPr lang="zh-CN" altLang="en-US" sz="2400" dirty="0" smtClean="0">
                <a:latin typeface="+mn-ea"/>
              </a:rPr>
              <a:t>的知识各有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不同特点</a:t>
            </a:r>
            <a:r>
              <a:rPr lang="zh-CN" altLang="en-US" sz="2400" dirty="0" smtClean="0">
                <a:latin typeface="+mn-ea"/>
              </a:rPr>
              <a:t>，</a:t>
            </a:r>
            <a:endParaRPr lang="en-US" altLang="zh-CN" sz="2400" dirty="0" smtClean="0">
              <a:latin typeface="+mn-ea"/>
            </a:endParaRPr>
          </a:p>
          <a:p>
            <a:pPr marL="0" indent="0" fontAlgn="ctr">
              <a:buNone/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种</a:t>
            </a:r>
            <a:r>
              <a:rPr lang="zh-CN" altLang="en-US" sz="2400" dirty="0" smtClean="0">
                <a:latin typeface="+mn-ea"/>
              </a:rPr>
              <a:t>知识表示方法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各具</a:t>
            </a:r>
            <a:r>
              <a:rPr lang="zh-CN" altLang="en-US" sz="2400" dirty="0" smtClean="0">
                <a:latin typeface="+mn-ea"/>
              </a:rPr>
              <a:t>优缺点。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68677" y="3501008"/>
            <a:ext cx="517978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lang="zh-CN" altLang="en-US" sz="2400" dirty="0" smtClean="0">
                <a:latin typeface="+mn-ea"/>
              </a:rPr>
              <a:t>⑵、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2400" dirty="0" smtClean="0">
                <a:latin typeface="+mn-ea"/>
              </a:rPr>
              <a:t>知识表示方法的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原则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能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充分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2000" dirty="0" smtClean="0">
                <a:latin typeface="+mn-ea"/>
              </a:rPr>
              <a:t>领域知识</a:t>
            </a:r>
            <a:endParaRPr lang="en-US" altLang="zh-CN" sz="2000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有利于对知识的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利用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便于对知识的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组织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维护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管理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理解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实现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84286" y="1789410"/>
            <a:ext cx="7920162" cy="337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知识的谓词逻辑表示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刘欢比他父亲出名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father(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高扬是计算机系的一名学生，但他不喜欢编程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)∧¬LIKE(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programing)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任何整数或者为正或者为负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)→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)∨Z(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84212" y="1740688"/>
            <a:ext cx="792023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描述图中房屋结构的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WEDGE(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是楔形块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是长方块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是个体变元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个体域为｛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房屋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可表示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一组合式谓词公式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SUPPORT(A,B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)∧WEDGE(A)∧BRICK(B)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4211" name="Picture 5" descr="j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844824"/>
            <a:ext cx="2270976" cy="17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55776" y="836712"/>
            <a:ext cx="475252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除前述命题逻辑已列出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否定之否定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¬(¬P)= 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)=(¬P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或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摩根定律：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¬(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否率：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Q)=(¬Q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¬P)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23528" y="260648"/>
            <a:ext cx="2592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逻辑关系表达：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683568" y="1628800"/>
            <a:ext cx="813690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x)[¬P(x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980728"/>
            <a:ext cx="340317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还可确立以下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" name="矩形 2"/>
          <p:cNvSpPr/>
          <p:nvPr/>
        </p:nvSpPr>
        <p:spPr>
          <a:xfrm>
            <a:off x="3869336" y="1824332"/>
            <a:ext cx="4159048" cy="281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920" y="2519969"/>
            <a:ext cx="33843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并非所有的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472" y="3396817"/>
            <a:ext cx="27734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6" name="矩形 5"/>
          <p:cNvSpPr/>
          <p:nvPr/>
        </p:nvSpPr>
        <p:spPr>
          <a:xfrm>
            <a:off x="5442348" y="4142807"/>
            <a:ext cx="34774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7" name="矩形 6"/>
          <p:cNvSpPr/>
          <p:nvPr/>
        </p:nvSpPr>
        <p:spPr>
          <a:xfrm>
            <a:off x="3400516" y="4872943"/>
            <a:ext cx="27556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5160" y="5600559"/>
            <a:ext cx="40324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9336" y="2105864"/>
            <a:ext cx="4159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为假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3458" y="2819566"/>
            <a:ext cx="38148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存在一个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3568" y="980728"/>
            <a:ext cx="295232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置换</a:t>
            </a:r>
            <a:r>
              <a:rPr lang="en-US" altLang="zh-CN" sz="260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(Substitution)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619173" y="1761197"/>
                <a:ext cx="8208912" cy="3477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2" indent="-342900" eaLnBrk="1" hangingPunct="1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定义：用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常量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函数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替换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变元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4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使变</a:t>
                </a:r>
                <a:r>
                  <a:rPr lang="zh-CN" altLang="en-US" sz="2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元不在公式中出现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marL="342900" lvl="2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形式：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{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 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…, 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有限集合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互不相同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项替换变元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不相同。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a/x ,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f(b)/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w/z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}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置换</a:t>
                </a:r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{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g(y)/x , f(x)/y}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不是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置换</a:t>
                </a:r>
                <a:endParaRPr lang="en-US" altLang="zh-CN" sz="2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173" y="1761197"/>
                <a:ext cx="8208912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2155" r="-371" b="-2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推理规则：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合式公式集合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产生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合式公式。</a:t>
            </a:r>
            <a:endParaRPr lang="en-US" altLang="zh-CN" sz="24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24512" y="2383160"/>
            <a:ext cx="4365192" cy="685800"/>
            <a:chOff x="724512" y="2383160"/>
            <a:chExt cx="4365192" cy="68580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62404" y="2383160"/>
              <a:ext cx="2527300" cy="685800"/>
              <a:chOff x="2784" y="2496"/>
              <a:chExt cx="1592" cy="432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784" y="2496"/>
                <a:ext cx="1592" cy="432"/>
                <a:chOff x="1344" y="2160"/>
                <a:chExt cx="1592" cy="432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AutoShape 7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34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</a:t>
                  </a:r>
                  <a:r>
                    <a:rPr lang="en-US" altLang="zh-CN" b="1" baseline="-25000">
                      <a:ea typeface="宋体" panose="02010600030101010101" pitchFamily="2" charset="-122"/>
                    </a:rPr>
                    <a:t>2</a:t>
                  </a:r>
                  <a:endParaRPr lang="zh-CN" altLang="en-US" b="1" baseline="-250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3076" y="250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endParaRPr lang="zh-CN" altLang="en-US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2850" y="2688"/>
                <a:ext cx="75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b="1" baseline="-25000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24512" y="2483242"/>
              <a:ext cx="147091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假言推理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4512" y="3456296"/>
            <a:ext cx="4599864" cy="685800"/>
            <a:chOff x="724512" y="3456296"/>
            <a:chExt cx="4599864" cy="685800"/>
          </a:xfrm>
        </p:grpSpPr>
        <p:sp>
          <p:nvSpPr>
            <p:cNvPr id="15" name="矩形 14"/>
            <p:cNvSpPr/>
            <p:nvPr/>
          </p:nvSpPr>
          <p:spPr>
            <a:xfrm>
              <a:off x="724512" y="3573016"/>
              <a:ext cx="1731690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全称化推理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555776" y="3456296"/>
              <a:ext cx="2768600" cy="685800"/>
              <a:chOff x="2160" y="3072"/>
              <a:chExt cx="1744" cy="432"/>
            </a:xfrm>
          </p:grpSpPr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>
                <a:off x="2160" y="3072"/>
                <a:ext cx="1744" cy="432"/>
                <a:chOff x="1344" y="2160"/>
                <a:chExt cx="1744" cy="432"/>
              </a:xfrm>
            </p:grpSpPr>
            <p:sp>
              <p:nvSpPr>
                <p:cNvPr id="2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4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4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W(A)</a:t>
                  </a:r>
                  <a:endParaRPr lang="zh-CN" altLang="en-US" b="1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289" y="3078"/>
                <a:ext cx="7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W(x)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208" y="3267"/>
                <a:ext cx="8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zh-CN" altLang="en-US" b="1">
                    <a:ea typeface="宋体" panose="02010600030101010101" pitchFamily="2" charset="-122"/>
                  </a:rPr>
                  <a:t>任意常量</a:t>
                </a:r>
                <a:r>
                  <a:rPr lang="en-US" altLang="zh-CN" b="1">
                    <a:ea typeface="宋体" panose="02010600030101010101" pitchFamily="2" charset="-122"/>
                  </a:rPr>
                  <a:t>A</a:t>
                </a:r>
                <a:endParaRPr lang="en-US" altLang="zh-CN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24512" y="4550064"/>
            <a:ext cx="7807928" cy="1471225"/>
            <a:chOff x="724512" y="4550064"/>
            <a:chExt cx="7807928" cy="1471225"/>
          </a:xfrm>
        </p:grpSpPr>
        <p:sp>
          <p:nvSpPr>
            <p:cNvPr id="23" name="矩形 22"/>
            <p:cNvSpPr/>
            <p:nvPr/>
          </p:nvSpPr>
          <p:spPr>
            <a:xfrm>
              <a:off x="724512" y="4581128"/>
              <a:ext cx="147091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综合推理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339752" y="4550064"/>
              <a:ext cx="3530600" cy="685800"/>
              <a:chOff x="1248" y="3552"/>
              <a:chExt cx="2224" cy="432"/>
            </a:xfrm>
          </p:grpSpPr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auto">
              <a:xfrm>
                <a:off x="2640" y="3648"/>
                <a:ext cx="336" cy="1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928" y="3657"/>
                <a:ext cx="5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zh-CN" altLang="en-US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          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</a:p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(x)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(x)</a:t>
                </a:r>
                <a:endParaRPr lang="zh-CN" altLang="en-US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标注 29"/>
                <p:cNvSpPr/>
                <p:nvPr/>
              </p:nvSpPr>
              <p:spPr bwMode="auto">
                <a:xfrm>
                  <a:off x="6228184" y="5445225"/>
                  <a:ext cx="2304256" cy="576064"/>
                </a:xfrm>
                <a:prstGeom prst="wedgeRectCallout">
                  <a:avLst>
                    <a:gd name="adj1" fmla="val -64560"/>
                    <a:gd name="adj2" fmla="val -125368"/>
                  </a:avLst>
                </a:prstGeom>
                <a:noFill/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的置换，使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(X)</a:t>
                  </a:r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一致。</a:t>
                  </a:r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8184" y="5445225"/>
                  <a:ext cx="2304256" cy="576064"/>
                </a:xfrm>
                <a:prstGeom prst="wedgeRectCallout">
                  <a:avLst>
                    <a:gd name="adj1" fmla="val -64560"/>
                    <a:gd name="adj2" fmla="val -125368"/>
                  </a:avLst>
                </a:prstGeom>
                <a:blipFill rotWithShape="0">
                  <a:blip r:embed="rId2"/>
                  <a:stretch>
                    <a:fillRect r="-7798" b="-11243"/>
                  </a:stretch>
                </a:blip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4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3568" y="1756261"/>
            <a:ext cx="792088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C(x)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一般黑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(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y)[C(x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C(y)]→B(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y)[¬(C(x)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y)¬[(C(x)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 ¬(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2" name="矩形 1"/>
          <p:cNvSpPr/>
          <p:nvPr/>
        </p:nvSpPr>
        <p:spPr>
          <a:xfrm>
            <a:off x="679281" y="1052736"/>
            <a:ext cx="3096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天下乌鸦一般黑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2" y="1715998"/>
            <a:ext cx="7488188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①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马科斯是男人；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②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马科斯是庞贝人；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③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所有庞贝人都是罗马人；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④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凯撒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是统治者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⑤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所有罗马人或忠于凯撒或仇恨他；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⑥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每个人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忠于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某个人；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⑦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人们只想暗杀他们不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忠于的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统治者；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⑧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马科斯试图谋杀凯撒。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1010295"/>
            <a:ext cx="3312368" cy="47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设有以下命题集</a:t>
            </a:r>
          </a:p>
        </p:txBody>
      </p:sp>
    </p:spTree>
    <p:extLst>
      <p:ext uri="{BB962C8B-B14F-4D97-AF65-F5344CB8AC3E}">
        <p14:creationId xmlns:p14="http://schemas.microsoft.com/office/powerpoint/2010/main" val="16286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1738310"/>
                <a:ext cx="7992244" cy="3634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Pompeian(Marcus)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𝐏𝐨𝐦𝐩𝐞𝐢𝐚𝐧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ruler(Caesar)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𝐡𝐚𝐭𝐞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𝐩𝐞𝐫𝐬𝐨𝐧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𝐫𝐮𝐥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𝐭𝐫𝐲𝐚𝐬𝐬𝐚𝐬𝐢𝐧𝐚𝐭𝐞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⑧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Tryassasinate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Caesar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738310"/>
                <a:ext cx="7992244" cy="3634906"/>
              </a:xfrm>
              <a:prstGeom prst="rect">
                <a:avLst/>
              </a:prstGeom>
              <a:blipFill rotWithShape="0">
                <a:blip r:embed="rId2"/>
                <a:stretch>
                  <a:fillRect l="-1907" b="-35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9378" y="908720"/>
            <a:ext cx="340317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合式公式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表达：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2" y="1751234"/>
            <a:ext cx="7920236" cy="17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一个有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凹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室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alcove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的房间，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有两张桌子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从凹室出发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的箱子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，然后回到凹室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相应的行动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816424" cy="26376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9281" y="1052736"/>
            <a:ext cx="9403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示例：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27820" y="4005064"/>
            <a:ext cx="3187274" cy="1326073"/>
            <a:chOff x="4627820" y="4005064"/>
            <a:chExt cx="3187274" cy="1326073"/>
          </a:xfrm>
        </p:grpSpPr>
        <p:grpSp>
          <p:nvGrpSpPr>
            <p:cNvPr id="16" name="组合 15"/>
            <p:cNvGrpSpPr/>
            <p:nvPr/>
          </p:nvGrpSpPr>
          <p:grpSpPr>
            <a:xfrm>
              <a:off x="5436096" y="4005064"/>
              <a:ext cx="2378998" cy="1287436"/>
              <a:chOff x="5436096" y="4005064"/>
              <a:chExt cx="2378998" cy="1287436"/>
            </a:xfrm>
          </p:grpSpPr>
          <p:cxnSp>
            <p:nvCxnSpPr>
              <p:cNvPr id="3" name="直接箭头连接符 2"/>
              <p:cNvCxnSpPr/>
              <p:nvPr/>
            </p:nvCxnSpPr>
            <p:spPr bwMode="auto">
              <a:xfrm flipH="1">
                <a:off x="5436096" y="4149080"/>
                <a:ext cx="576064" cy="93610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>
                <a:off x="5436096" y="5157192"/>
                <a:ext cx="1584176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/>
              <p:cNvCxnSpPr/>
              <p:nvPr/>
            </p:nvCxnSpPr>
            <p:spPr bwMode="auto">
              <a:xfrm flipH="1" flipV="1">
                <a:off x="6516216" y="4005064"/>
                <a:ext cx="531352" cy="109376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矩形 14"/>
              <p:cNvSpPr/>
              <p:nvPr/>
            </p:nvSpPr>
            <p:spPr bwMode="auto">
              <a:xfrm>
                <a:off x="7211734" y="4932460"/>
                <a:ext cx="603360" cy="360040"/>
              </a:xfrm>
              <a:prstGeom prst="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4627820" y="4848668"/>
              <a:ext cx="644109" cy="482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9173" y="1772816"/>
            <a:ext cx="813690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人工智能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虽有</a:t>
            </a:r>
            <a:r>
              <a:rPr kumimoji="1" lang="zh-CN" altLang="en-US" sz="2800" dirty="0" smtClean="0">
                <a:latin typeface="+mn-ea"/>
                <a:cs typeface="Verdana" panose="020B0604030504040204" pitchFamily="34" charset="0"/>
              </a:rPr>
              <a:t>不同</a:t>
            </a:r>
            <a:r>
              <a:rPr kumimoji="1" lang="zh-CN" altLang="en-US" sz="2800" b="1" dirty="0" smtClean="0">
                <a:latin typeface="+mn-ea"/>
                <a:cs typeface="Verdana" panose="020B0604030504040204" pitchFamily="34" charset="0"/>
              </a:rPr>
              <a:t>研究</a:t>
            </a:r>
            <a:r>
              <a:rPr kumimoji="1" lang="zh-CN" altLang="en-US" sz="2800" b="1" dirty="0">
                <a:latin typeface="+mn-ea"/>
                <a:cs typeface="Verdana" panose="020B0604030504040204" pitchFamily="34" charset="0"/>
              </a:rPr>
              <a:t>领域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，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且各研究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领域又各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有规律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和特点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，但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Verdana" panose="020B0604030504040204" pitchFamily="34" charset="0"/>
              </a:rPr>
              <a:t>均可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cs typeface="Verdana" panose="020B0604030504040204" pitchFamily="34" charset="0"/>
              </a:rPr>
              <a:t>抽象为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一个</a:t>
            </a:r>
            <a:r>
              <a:rPr kumimoji="1" lang="zh-CN" altLang="en-US" sz="2800" b="1" dirty="0" smtClean="0">
                <a:latin typeface="+mn-ea"/>
                <a:cs typeface="Verdana" panose="020B0604030504040204" pitchFamily="34" charset="0"/>
              </a:rPr>
              <a:t>“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问题求解</a:t>
            </a:r>
            <a:r>
              <a:rPr kumimoji="1" lang="zh-CN" altLang="en-US" sz="2800" b="1" dirty="0" smtClean="0">
                <a:latin typeface="+mn-ea"/>
                <a:cs typeface="Verdana" panose="020B0604030504040204" pitchFamily="34" charset="0"/>
              </a:rPr>
              <a:t>”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过程。</a:t>
            </a:r>
            <a:endParaRPr kumimoji="1" lang="en-US" altLang="zh-CN" sz="2000" b="1" dirty="0" smtClean="0">
              <a:latin typeface="+mn-ea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问题求解过程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cs typeface="Verdana" panose="020B0604030504040204" pitchFamily="34" charset="0"/>
              </a:rPr>
              <a:t>本质上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是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搜索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过程</a:t>
            </a:r>
            <a:endParaRPr kumimoji="1" lang="zh-CN" altLang="en-US" sz="2800" b="1" dirty="0">
              <a:latin typeface="+mn-ea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问题求解的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两个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主要方面：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问题表示、求解方法</a:t>
            </a:r>
          </a:p>
        </p:txBody>
      </p:sp>
    </p:spTree>
    <p:extLst>
      <p:ext uri="{BB962C8B-B14F-4D97-AF65-F5344CB8AC3E}">
        <p14:creationId xmlns:p14="http://schemas.microsoft.com/office/powerpoint/2010/main" val="5198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5328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一阶谓词逻辑</a:t>
            </a:r>
            <a:r>
              <a:rPr lang="zh-CN" altLang="zh-CN" sz="2400" dirty="0" smtClean="0">
                <a:latin typeface="+mn-ea"/>
                <a:ea typeface="+mn-ea"/>
              </a:rPr>
              <a:t>描述</a:t>
            </a:r>
            <a:r>
              <a:rPr lang="zh-CN" altLang="zh-CN" sz="2400" dirty="0">
                <a:latin typeface="+mn-ea"/>
                <a:ea typeface="+mn-ea"/>
              </a:rPr>
              <a:t>机器人的行动</a:t>
            </a:r>
            <a:r>
              <a:rPr lang="zh-CN" altLang="zh-CN" sz="2400" dirty="0" smtClean="0">
                <a:latin typeface="+mn-ea"/>
                <a:ea typeface="+mn-ea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2" y="1792362"/>
            <a:ext cx="7848228" cy="34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与问题有关的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桌子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EMPTYHANDED(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手中是空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y,z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附近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HOLDS(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y,w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手中拿着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之上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的关系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。其中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，变量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y, z, w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={ROBOT}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={A,B,ALCOVE}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={BOX}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397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问题</a:t>
            </a:r>
            <a:r>
              <a:rPr lang="zh-CN" altLang="zh-CN" sz="2400" dirty="0" smtClean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 smtClean="0">
                <a:latin typeface="+mn-ea"/>
                <a:ea typeface="+mn-ea"/>
              </a:rPr>
              <a:t>描述：</a:t>
            </a: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16833"/>
            <a:ext cx="3744416" cy="2354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ALCOVE)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TABLE(B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3" y="4499738"/>
            <a:ext cx="76471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一系列操作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7904" y="1916832"/>
            <a:ext cx="5040560" cy="2354491"/>
            <a:chOff x="3707904" y="1916832"/>
            <a:chExt cx="5040560" cy="2354491"/>
          </a:xfrm>
        </p:grpSpPr>
        <p:sp>
          <p:nvSpPr>
            <p:cNvPr id="7" name="矩形 6"/>
            <p:cNvSpPr/>
            <p:nvPr/>
          </p:nvSpPr>
          <p:spPr>
            <a:xfrm>
              <a:off x="5004048" y="1916832"/>
              <a:ext cx="3744416" cy="23544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zh-CN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AT(ROBOT, ALCOVE)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EMPTYHANDED(ROBOT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ON(BOX,B)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TABLE(A)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TABLE(B)</a:t>
              </a:r>
              <a:endPara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3707904" y="2132857"/>
              <a:ext cx="2232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211960" y="-22703"/>
            <a:ext cx="4262775" cy="1564831"/>
            <a:chOff x="4211960" y="-22703"/>
            <a:chExt cx="4262775" cy="1564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-22703"/>
              <a:ext cx="1872208" cy="156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4497"/>
              <a:ext cx="1814503" cy="1516886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156176" y="90872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组合 13"/>
          <p:cNvGrpSpPr/>
          <p:nvPr/>
        </p:nvGrpSpPr>
        <p:grpSpPr>
          <a:xfrm>
            <a:off x="742697" y="3140967"/>
            <a:ext cx="5958519" cy="413602"/>
            <a:chOff x="742697" y="3140967"/>
            <a:chExt cx="5958519" cy="413602"/>
          </a:xfrm>
        </p:grpSpPr>
        <p:sp>
          <p:nvSpPr>
            <p:cNvPr id="6" name="矩形 5"/>
            <p:cNvSpPr/>
            <p:nvPr/>
          </p:nvSpPr>
          <p:spPr bwMode="auto">
            <a:xfrm>
              <a:off x="742697" y="3140968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901016" y="3140967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3568" y="980728"/>
            <a:ext cx="15121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集：</a:t>
            </a:r>
            <a:endParaRPr lang="zh-CN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52" y="1837854"/>
            <a:ext cx="795519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走到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拿起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3344" y="3692351"/>
            <a:ext cx="795519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规划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</a:t>
            </a: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4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每一个操作</a:t>
            </a:r>
            <a:r>
              <a:rPr lang="zh-CN" altLang="zh-CN" sz="2400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32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32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70991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844824"/>
            <a:ext cx="64087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AT(ROBOT,A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EMPTYHAND(ROBOT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0808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801267"/>
            <a:ext cx="7886439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</a:t>
            </a: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常量替换</a:t>
            </a:r>
            <a:r>
              <a:rPr lang="en-US" altLang="zh-CN" sz="24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</a:t>
            </a: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此条件为真；</a:t>
            </a: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400" i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替换</a:t>
            </a:r>
            <a:r>
              <a:rPr lang="en-US" altLang="zh-CN" sz="24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常量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</a:t>
            </a: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此处</a:t>
            </a: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560" y="260648"/>
            <a:ext cx="7992888" cy="1246495"/>
            <a:chOff x="611560" y="260648"/>
            <a:chExt cx="7992888" cy="124649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868144" y="744959"/>
              <a:ext cx="27363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如下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11560" y="260648"/>
              <a:ext cx="4896544" cy="124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GO-TO-A(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走到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PICK-UP-BOX(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拿起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SET-DOWN-BOX(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：机器人在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放下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右大括号 1"/>
            <p:cNvSpPr/>
            <p:nvPr/>
          </p:nvSpPr>
          <p:spPr bwMode="auto">
            <a:xfrm>
              <a:off x="5364088" y="476672"/>
              <a:ext cx="360040" cy="873969"/>
            </a:xfrm>
            <a:prstGeom prst="rightBrace">
              <a:avLst>
                <a:gd name="adj1" fmla="val 3043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740316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1527"/>
            <a:ext cx="7848872" cy="374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EMPTYHAND(ROBOT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/>
          <p:cNvSpPr txBox="1">
            <a:spLocks noChangeArrowheads="1"/>
          </p:cNvSpPr>
          <p:nvPr/>
        </p:nvSpPr>
        <p:spPr bwMode="auto">
          <a:xfrm>
            <a:off x="684213" y="1764071"/>
            <a:ext cx="4464050" cy="43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：猴子在箱子上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：猴子拿到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香蕉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monkey, box, banana}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c}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a)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c) 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84213" y="909881"/>
            <a:ext cx="57599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4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猴子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和香蕉问题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436096" y="1764071"/>
            <a:ext cx="3124838" cy="176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92243" cy="43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 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u)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u)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</a:p>
          <a:p>
            <a:pPr eaLnBrk="1" hangingPunct="1">
              <a:lnSpc>
                <a:spcPts val="25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推箱子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Climbbox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：猴子爬上箱子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Grasp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猴子拿到香蕉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HB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712788" y="1055688"/>
            <a:ext cx="3712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猴子和香蕉问题求解过程：</a:t>
            </a:r>
          </a:p>
        </p:txBody>
      </p:sp>
      <p:grpSp>
        <p:nvGrpSpPr>
          <p:cNvPr id="107523" name="Group 19"/>
          <p:cNvGrpSpPr>
            <a:grpSpLocks/>
          </p:cNvGrpSpPr>
          <p:nvPr/>
        </p:nvGrpSpPr>
        <p:grpSpPr bwMode="auto">
          <a:xfrm>
            <a:off x="304800" y="1863725"/>
            <a:ext cx="8686800" cy="4157663"/>
            <a:chOff x="192" y="1174"/>
            <a:chExt cx="5472" cy="2619"/>
          </a:xfrm>
        </p:grpSpPr>
        <p:sp>
          <p:nvSpPr>
            <p:cNvPr id="107524" name="Rectangle 5"/>
            <p:cNvSpPr>
              <a:spLocks noChangeArrowheads="1"/>
            </p:cNvSpPr>
            <p:nvPr/>
          </p:nvSpPr>
          <p:spPr bwMode="auto">
            <a:xfrm>
              <a:off x="19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初始状态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a)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pic>
          <p:nvPicPr>
            <p:cNvPr id="1075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1680" y="1174"/>
              <a:ext cx="2640" cy="1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526" name="Rectangle 7"/>
            <p:cNvSpPr>
              <a:spLocks noChangeArrowheads="1"/>
            </p:cNvSpPr>
            <p:nvPr/>
          </p:nvSpPr>
          <p:spPr bwMode="auto">
            <a:xfrm>
              <a:off x="768" y="2326"/>
              <a:ext cx="7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Goto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(a, b)</a:t>
              </a:r>
            </a:p>
          </p:txBody>
        </p:sp>
        <p:sp>
          <p:nvSpPr>
            <p:cNvPr id="107527" name="AutoShape 8"/>
            <p:cNvSpPr>
              <a:spLocks noChangeArrowheads="1"/>
            </p:cNvSpPr>
            <p:nvPr/>
          </p:nvSpPr>
          <p:spPr bwMode="auto">
            <a:xfrm rot="5400000">
              <a:off x="576" y="242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28" name="Rectangle 9"/>
            <p:cNvSpPr>
              <a:spLocks noChangeArrowheads="1"/>
            </p:cNvSpPr>
            <p:nvPr/>
          </p:nvSpPr>
          <p:spPr bwMode="auto">
            <a:xfrm>
              <a:off x="192" y="2731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b)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29" name="AutoShape 10"/>
            <p:cNvSpPr>
              <a:spLocks noChangeArrowheads="1"/>
            </p:cNvSpPr>
            <p:nvPr/>
          </p:nvSpPr>
          <p:spPr bwMode="auto">
            <a:xfrm>
              <a:off x="1344" y="3190"/>
              <a:ext cx="1008" cy="144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0" name="Rectangle 11"/>
            <p:cNvSpPr>
              <a:spLocks noChangeArrowheads="1"/>
            </p:cNvSpPr>
            <p:nvPr/>
          </p:nvSpPr>
          <p:spPr bwMode="auto">
            <a:xfrm>
              <a:off x="1344" y="2911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Pushbox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(b, c)</a:t>
              </a:r>
            </a:p>
          </p:txBody>
        </p:sp>
        <p:sp>
          <p:nvSpPr>
            <p:cNvPr id="107531" name="Rectangle 12"/>
            <p:cNvSpPr>
              <a:spLocks noChangeArrowheads="1"/>
            </p:cNvSpPr>
            <p:nvPr/>
          </p:nvSpPr>
          <p:spPr bwMode="auto">
            <a:xfrm>
              <a:off x="2400" y="2806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32" name="Rectangle 13"/>
            <p:cNvSpPr>
              <a:spLocks noChangeArrowheads="1"/>
            </p:cNvSpPr>
            <p:nvPr/>
          </p:nvSpPr>
          <p:spPr bwMode="auto">
            <a:xfrm>
              <a:off x="3692" y="2950"/>
              <a:ext cx="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Climbbox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AutoShape 14"/>
            <p:cNvSpPr>
              <a:spLocks noChangeArrowheads="1"/>
            </p:cNvSpPr>
            <p:nvPr/>
          </p:nvSpPr>
          <p:spPr bwMode="auto">
            <a:xfrm>
              <a:off x="3552" y="3190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4" name="Rectangle 15"/>
            <p:cNvSpPr>
              <a:spLocks noChangeArrowheads="1"/>
            </p:cNvSpPr>
            <p:nvPr/>
          </p:nvSpPr>
          <p:spPr bwMode="auto">
            <a:xfrm>
              <a:off x="4560" y="2854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 ¬ HB</a:t>
              </a:r>
            </a:p>
          </p:txBody>
        </p:sp>
        <p:sp>
          <p:nvSpPr>
            <p:cNvPr id="107535" name="Rectangle 16"/>
            <p:cNvSpPr>
              <a:spLocks noChangeArrowheads="1"/>
            </p:cNvSpPr>
            <p:nvPr/>
          </p:nvSpPr>
          <p:spPr bwMode="auto">
            <a:xfrm>
              <a:off x="451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目标状态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HB</a:t>
              </a:r>
            </a:p>
          </p:txBody>
        </p:sp>
        <p:sp>
          <p:nvSpPr>
            <p:cNvPr id="107536" name="AutoShape 17"/>
            <p:cNvSpPr>
              <a:spLocks noChangeArrowheads="1"/>
            </p:cNvSpPr>
            <p:nvPr/>
          </p:nvSpPr>
          <p:spPr bwMode="auto">
            <a:xfrm rot="-5400000">
              <a:off x="5136" y="247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7" name="Rectangle 18"/>
            <p:cNvSpPr>
              <a:spLocks noChangeArrowheads="1"/>
            </p:cNvSpPr>
            <p:nvPr/>
          </p:nvSpPr>
          <p:spPr bwMode="auto">
            <a:xfrm>
              <a:off x="4732" y="2431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Grasp</a:t>
              </a: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491880" y="446535"/>
            <a:ext cx="5181600" cy="401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pushbox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b,c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climbbox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grasp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675371" y="836712"/>
            <a:ext cx="63449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、状态空间表示法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 Space Representation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4439" y="1781476"/>
            <a:ext cx="7980009" cy="243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在某个</a:t>
            </a:r>
            <a:r>
              <a:rPr lang="zh-CN" altLang="en-US" sz="2800" u="sng" dirty="0" smtClean="0">
                <a:latin typeface="+mn-ea"/>
              </a:rPr>
              <a:t>可能的解空间</a:t>
            </a:r>
            <a:r>
              <a:rPr lang="zh-CN" altLang="en-US" sz="2000" dirty="0" smtClean="0">
                <a:latin typeface="+mn-ea"/>
              </a:rPr>
              <a:t>内，寻找一个解。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状态空间法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基于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解空间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问题表示和求解</a:t>
            </a:r>
            <a:r>
              <a:rPr lang="zh-CN" altLang="en-US" sz="2000" dirty="0" smtClean="0">
                <a:latin typeface="+mn-ea"/>
              </a:rPr>
              <a:t>方法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过程，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最基本的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形式化方法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”和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”表示与求解。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683568" y="1822299"/>
            <a:ext cx="770485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接近自然语言的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形式语言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系统；（直观）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明确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种标准的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知识解释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；（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清晰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8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精确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的值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”；（表示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精确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确定）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8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灵活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和处理知识的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的；（各自独立）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模块化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知识之间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相对独立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。（便于知识的增加、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删除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、修改）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58454" y="981075"/>
            <a:ext cx="244762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谓词表示的优点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632697" y="1822946"/>
            <a:ext cx="8043759" cy="3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知识表示</a:t>
            </a:r>
            <a:r>
              <a:rPr lang="zh-CN" altLang="en-US" sz="2000" dirty="0">
                <a:latin typeface="+mn-ea"/>
                <a:ea typeface="+mn-ea"/>
              </a:rPr>
              <a:t>能力差：只能表示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确定性</a:t>
            </a:r>
            <a:r>
              <a:rPr lang="zh-CN" altLang="en-US" sz="2000" dirty="0"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，不能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确定性</a:t>
            </a:r>
            <a:r>
              <a:rPr lang="zh-CN" altLang="en-US" sz="2000" dirty="0"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性</a:t>
            </a:r>
            <a:r>
              <a:rPr lang="zh-CN" altLang="en-US" sz="2000" dirty="0" smtClean="0">
                <a:latin typeface="+mn-ea"/>
                <a:ea typeface="+mn-ea"/>
              </a:rPr>
              <a:t>知识、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启发式</a:t>
            </a:r>
            <a:r>
              <a:rPr lang="zh-CN" altLang="en-US" sz="2000" dirty="0" smtClean="0">
                <a:latin typeface="+mn-ea"/>
                <a:ea typeface="+mn-ea"/>
              </a:rPr>
              <a:t>知识。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管理</a:t>
            </a:r>
            <a:r>
              <a:rPr lang="zh-CN" altLang="en-US" sz="2000" dirty="0">
                <a:latin typeface="+mn-ea"/>
                <a:ea typeface="+mn-ea"/>
              </a:rPr>
              <a:t>困难：缺乏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知识组织</a:t>
            </a:r>
            <a:r>
              <a:rPr lang="zh-CN" altLang="en-US" sz="2000" dirty="0" smtClean="0">
                <a:latin typeface="+mn-ea"/>
                <a:ea typeface="+mn-ea"/>
              </a:rPr>
              <a:t>原则。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</a:rPr>
              <a:t>：因难以</a:t>
            </a:r>
            <a:r>
              <a:rPr lang="zh-CN" altLang="en-US" sz="2000" dirty="0">
                <a:latin typeface="+mn-ea"/>
                <a:ea typeface="+mn-ea"/>
              </a:rPr>
              <a:t>表示启发式知识</a:t>
            </a:r>
            <a:r>
              <a:rPr lang="zh-CN" altLang="en-US" sz="2000" dirty="0" smtClean="0">
                <a:latin typeface="+mn-ea"/>
                <a:ea typeface="+mn-ea"/>
              </a:rPr>
              <a:t>，只能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盲目使用</a:t>
            </a:r>
            <a:r>
              <a:rPr lang="zh-CN" altLang="en-US" sz="2000" dirty="0" smtClean="0">
                <a:latin typeface="+mn-ea"/>
                <a:ea typeface="+mn-ea"/>
              </a:rPr>
              <a:t>推理规则，当系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</a:rPr>
              <a:t>统</a:t>
            </a:r>
            <a:r>
              <a:rPr lang="zh-CN" altLang="en-US" sz="2000" dirty="0">
                <a:latin typeface="+mn-ea"/>
                <a:ea typeface="+mn-ea"/>
              </a:rPr>
              <a:t>知识量较大时，容易发生</a:t>
            </a:r>
            <a:r>
              <a:rPr lang="zh-CN" altLang="en-US" sz="2000" dirty="0" smtClean="0">
                <a:latin typeface="+mn-ea"/>
                <a:ea typeface="+mn-ea"/>
              </a:rPr>
              <a:t>组合爆炸。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效率低</a:t>
            </a:r>
            <a:r>
              <a:rPr lang="zh-CN" altLang="en-US" sz="2000" dirty="0" smtClean="0">
                <a:latin typeface="+mn-ea"/>
                <a:ea typeface="+mn-ea"/>
              </a:rPr>
              <a:t>：推理</a:t>
            </a:r>
            <a:r>
              <a:rPr lang="zh-CN" altLang="en-US" sz="2000" dirty="0">
                <a:latin typeface="+mn-ea"/>
                <a:ea typeface="+mn-ea"/>
              </a:rPr>
              <a:t>演算与知识</a:t>
            </a:r>
            <a:r>
              <a:rPr lang="zh-CN" altLang="en-US" sz="2000" dirty="0" smtClean="0">
                <a:latin typeface="+mn-ea"/>
                <a:ea typeface="+mn-ea"/>
              </a:rPr>
              <a:t>含义完全分开，未考虑表达内容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所含有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>
                <a:latin typeface="+mn-ea"/>
                <a:ea typeface="+mn-ea"/>
              </a:rPr>
              <a:t>语义信息</a:t>
            </a:r>
            <a:r>
              <a:rPr lang="zh-CN" altLang="en-US" sz="2000" dirty="0" smtClean="0">
                <a:latin typeface="+mn-ea"/>
                <a:ea typeface="+mn-ea"/>
              </a:rPr>
              <a:t>，使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过程冗长</a:t>
            </a:r>
            <a:r>
              <a:rPr lang="zh-CN" altLang="en-US" sz="2000" dirty="0" smtClean="0">
                <a:latin typeface="+mn-ea"/>
                <a:ea typeface="+mn-ea"/>
              </a:rPr>
              <a:t>，导致系统效率</a:t>
            </a:r>
            <a:r>
              <a:rPr lang="zh-CN" altLang="en-US" sz="2000" dirty="0">
                <a:latin typeface="+mn-ea"/>
                <a:ea typeface="+mn-ea"/>
              </a:rPr>
              <a:t>不高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b="0" dirty="0">
              <a:latin typeface="+mn-ea"/>
              <a:ea typeface="+mn-ea"/>
            </a:endParaRPr>
          </a:p>
        </p:txBody>
      </p:sp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684213" y="9810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5545559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语义网络表示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Network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0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675956" y="1819066"/>
            <a:ext cx="7895121" cy="377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1968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年提出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，作为人类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联想记忆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的一个显式心理学模型。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原因：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产生式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逻辑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不同状态间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的关系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不便于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事物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各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部分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间的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分类知识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（槽、填槽→信息补全）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人脑功能的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模拟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概念与概念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之间的语义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，表达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知识的一种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网络图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形式：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带有标识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有向图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知识的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结构化图解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节点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各种事物、概念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、情况、属性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、状态动作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等。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弧：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表示节点间的语义联系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联想弧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4609455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2.6.1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语义网络的结构和表示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48116" y="1793308"/>
            <a:ext cx="78585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最简单的语义网络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是一个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三元组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：节点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，弧，节点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三元组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基本网元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多个基本网元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关联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在一起，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即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构成一个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语义网络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关联方法：节点合并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52548" y="4797152"/>
            <a:ext cx="714864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此语义联系可理解为“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类属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”关系；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箭头方向的含义：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箭头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上层概念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箭尾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下层概念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79573"/>
            <a:ext cx="2816029" cy="71725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548" y="3593508"/>
            <a:ext cx="7354134" cy="1265637"/>
            <a:chOff x="1152548" y="3593508"/>
            <a:chExt cx="7354134" cy="12656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8" y="3757350"/>
              <a:ext cx="4419678" cy="86527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59" y="3593508"/>
              <a:ext cx="2288723" cy="1265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2448272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、基本语义关系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56272" y="1850090"/>
            <a:ext cx="7948176" cy="19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400" dirty="0">
                <a:latin typeface="+mn-ea"/>
                <a:ea typeface="+mn-ea"/>
              </a:rPr>
              <a:t>⑴、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类属关系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具体与抽象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2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共同属性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不同事物之间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成员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类属关系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A-member-of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A-kind-of</a:t>
            </a:r>
            <a:endParaRPr lang="zh-CN" altLang="en-US" sz="20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17850" y="4005064"/>
            <a:ext cx="5136096" cy="960635"/>
            <a:chOff x="1164096" y="4296663"/>
            <a:chExt cx="5136096" cy="960635"/>
          </a:xfrm>
        </p:grpSpPr>
        <p:sp>
          <p:nvSpPr>
            <p:cNvPr id="15" name="矩形 14"/>
            <p:cNvSpPr/>
            <p:nvPr/>
          </p:nvSpPr>
          <p:spPr>
            <a:xfrm>
              <a:off x="1164096" y="4296663"/>
              <a:ext cx="2448272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一个学生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680" y="4653135"/>
              <a:ext cx="2516512" cy="60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2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920" y="476672"/>
            <a:ext cx="440613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2040" y="629396"/>
            <a:ext cx="2664296" cy="648072"/>
            <a:chOff x="5148064" y="629396"/>
            <a:chExt cx="2664296" cy="648072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5148064" y="629396"/>
              <a:ext cx="216024" cy="64807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5464816" y="700232"/>
              <a:ext cx="2347544" cy="4407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m:n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2717" y="1988840"/>
            <a:ext cx="7851731" cy="2952328"/>
            <a:chOff x="752717" y="3140968"/>
            <a:chExt cx="7851731" cy="295232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752717" y="3212976"/>
              <a:ext cx="2667155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更抽象的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之间的联系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，用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AKO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(A 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Kind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Of)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将问题域中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所有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组织成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一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层次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网络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3140968"/>
              <a:ext cx="4896544" cy="295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8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6272" y="1785646"/>
            <a:ext cx="7876168" cy="92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个事物是另一事物的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组成部分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某个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常用聚集关系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A-Part-of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3976" y="2852936"/>
            <a:ext cx="5807066" cy="581303"/>
            <a:chOff x="1173976" y="2992440"/>
            <a:chExt cx="5807066" cy="581303"/>
          </a:xfrm>
        </p:grpSpPr>
        <p:sp>
          <p:nvSpPr>
            <p:cNvPr id="7" name="矩形 6"/>
            <p:cNvSpPr/>
            <p:nvPr/>
          </p:nvSpPr>
          <p:spPr>
            <a:xfrm>
              <a:off x="1173976" y="3147065"/>
              <a:ext cx="2763600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手是人体的一部分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2" y="2992440"/>
              <a:ext cx="2983680" cy="58130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174763" y="3879935"/>
            <a:ext cx="6925629" cy="1642536"/>
            <a:chOff x="1174763" y="4306744"/>
            <a:chExt cx="6925629" cy="164253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174763" y="4451077"/>
              <a:ext cx="1656184" cy="391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：鸟有翅膀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069" y="4306744"/>
              <a:ext cx="4964323" cy="1642536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⑵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聚集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3305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831176"/>
            <a:ext cx="7876168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对象及其属性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间的联系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常用属性关系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Have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（有）、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（能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（所有者）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4971" y="2958315"/>
            <a:ext cx="7251902" cy="2461920"/>
            <a:chOff x="1187624" y="3271336"/>
            <a:chExt cx="7251902" cy="2461920"/>
          </a:xfrm>
        </p:grpSpPr>
        <p:sp>
          <p:nvSpPr>
            <p:cNvPr id="17" name="矩形 16"/>
            <p:cNvSpPr/>
            <p:nvPr/>
          </p:nvSpPr>
          <p:spPr>
            <a:xfrm>
              <a:off x="1187624" y="3271336"/>
              <a:ext cx="51278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张三会说英语，年龄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岁，身高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180cm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077072"/>
              <a:ext cx="5235678" cy="1656184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⑶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属性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40713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0197" y="646446"/>
            <a:ext cx="799288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及其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之间的联系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指向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ts val="32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378302"/>
              </p:ext>
            </p:extLst>
          </p:nvPr>
        </p:nvGraphicFramePr>
        <p:xfrm>
          <a:off x="683568" y="1916832"/>
          <a:ext cx="7848872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90" r:id="rId3" imgW="5077968" imgH="1990344" progId="Visio.Drawing.6">
                  <p:embed/>
                </p:oleObj>
              </mc:Choice>
              <mc:Fallback>
                <p:oleObj r:id="rId3" imgW="5077968" imgH="19903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16832"/>
                        <a:ext cx="7848872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15616" y="1963082"/>
            <a:ext cx="7026141" cy="3843642"/>
            <a:chOff x="1115616" y="1963082"/>
            <a:chExt cx="7026141" cy="3843642"/>
          </a:xfrm>
        </p:grpSpPr>
        <p:grpSp>
          <p:nvGrpSpPr>
            <p:cNvPr id="3" name="组合 2"/>
            <p:cNvGrpSpPr/>
            <p:nvPr/>
          </p:nvGrpSpPr>
          <p:grpSpPr>
            <a:xfrm>
              <a:off x="1115616" y="2976460"/>
              <a:ext cx="7026141" cy="2830264"/>
              <a:chOff x="1115616" y="2976460"/>
              <a:chExt cx="7026141" cy="2830264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419373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84168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03848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08104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4932040" y="3157352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个体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1115616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2933242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5027987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7565693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5030296" y="1963082"/>
              <a:ext cx="57606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0514" y="1903184"/>
            <a:ext cx="790192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一个概念可由另一个概念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，两者之间存在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常用推论关系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Fetch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0995" y="3068960"/>
            <a:ext cx="5832648" cy="1152128"/>
            <a:chOff x="1187624" y="3717032"/>
            <a:chExt cx="5832648" cy="1152128"/>
          </a:xfrm>
        </p:grpSpPr>
        <p:sp>
          <p:nvSpPr>
            <p:cNvPr id="5" name="矩形 4"/>
            <p:cNvSpPr/>
            <p:nvPr/>
          </p:nvSpPr>
          <p:spPr>
            <a:xfrm>
              <a:off x="1187624" y="3717032"/>
              <a:ext cx="273630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饥饿推出需要进食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4342473"/>
              <a:ext cx="3456384" cy="52668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⑷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推论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3176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1844824"/>
                <a:ext cx="8136904" cy="33843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b="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S=[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系统状态、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叙述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为描述</a:t>
                </a:r>
                <a:r>
                  <a:rPr lang="zh-CN" altLang="en-US" sz="2000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事物间的差别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，而引入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一组最少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有序集合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，表示求解过程中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数据结构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𝐢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集合的分量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每个分量的一组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确定值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，即可得到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具体状态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844824"/>
                <a:ext cx="8136904" cy="3384376"/>
              </a:xfrm>
              <a:prstGeom prst="rect">
                <a:avLst/>
              </a:prstGeom>
              <a:blipFill rotWithShape="0">
                <a:blip r:embed="rId2"/>
                <a:stretch>
                  <a:fillRect l="-2097" t="-28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1560" y="963935"/>
            <a:ext cx="7200800" cy="4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状态空间法的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：（状态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、操作符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、状态空间）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3393" y="1831176"/>
            <a:ext cx="7948176" cy="1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不同事物在形状、内容等方面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常用相近关系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Similar-to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（接近）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6261" y="3163807"/>
            <a:ext cx="5274605" cy="939802"/>
            <a:chOff x="1187624" y="3717032"/>
            <a:chExt cx="5274605" cy="939802"/>
          </a:xfrm>
        </p:grpSpPr>
        <p:sp>
          <p:nvSpPr>
            <p:cNvPr id="5" name="矩形 4"/>
            <p:cNvSpPr/>
            <p:nvPr/>
          </p:nvSpPr>
          <p:spPr>
            <a:xfrm>
              <a:off x="1187624" y="3717032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猫和虎相似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4070975"/>
              <a:ext cx="3042357" cy="585859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⑸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、相近关系</a:t>
            </a:r>
          </a:p>
        </p:txBody>
      </p:sp>
    </p:spTree>
    <p:extLst>
      <p:ext uri="{BB962C8B-B14F-4D97-AF65-F5344CB8AC3E}">
        <p14:creationId xmlns:p14="http://schemas.microsoft.com/office/powerpoint/2010/main" val="325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8020184" cy="181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表示不同事物之间在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位置方面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的相互关系。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常用方位关系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Located-on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（在上）、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Located-under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（在下）、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Located-inside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（在内）、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Located-outside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（在外）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Located-at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（位于某处）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0237" y="3742790"/>
            <a:ext cx="5586886" cy="1152128"/>
            <a:chOff x="1187624" y="4371201"/>
            <a:chExt cx="5586886" cy="1152128"/>
          </a:xfrm>
        </p:grpSpPr>
        <p:sp>
          <p:nvSpPr>
            <p:cNvPr id="3" name="矩形 2"/>
            <p:cNvSpPr/>
            <p:nvPr/>
          </p:nvSpPr>
          <p:spPr>
            <a:xfrm>
              <a:off x="1187624" y="4371201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书在桌子上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4797152"/>
              <a:ext cx="3426646" cy="72617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⑹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、方位关系</a:t>
            </a:r>
          </a:p>
        </p:txBody>
      </p:sp>
    </p:spTree>
    <p:extLst>
      <p:ext uri="{BB962C8B-B14F-4D97-AF65-F5344CB8AC3E}">
        <p14:creationId xmlns:p14="http://schemas.microsoft.com/office/powerpoint/2010/main" val="38369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9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表示不同事件在时间方面的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先后次序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常用时间关系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Before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After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850" y="2924944"/>
            <a:ext cx="6364000" cy="1270397"/>
            <a:chOff x="1160328" y="3429000"/>
            <a:chExt cx="6364000" cy="1270397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0324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图书馆开放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后才能供读者阅览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3998967"/>
              <a:ext cx="3168352" cy="700430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⑺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、时间关系</a:t>
            </a:r>
          </a:p>
        </p:txBody>
      </p:sp>
    </p:spTree>
    <p:extLst>
      <p:ext uri="{BB962C8B-B14F-4D97-AF65-F5344CB8AC3E}">
        <p14:creationId xmlns:p14="http://schemas.microsoft.com/office/powerpoint/2010/main" val="15763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94817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表示一对多的联系，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联系的节点间不具有属性继承性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常用构成关系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Composed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（组成、构成）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37602" y="3017444"/>
            <a:ext cx="7012072" cy="2292735"/>
            <a:chOff x="1160328" y="3429000"/>
            <a:chExt cx="7012072" cy="2292735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27576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整数由正整数、负整数和零组成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4029799"/>
              <a:ext cx="4536504" cy="1691936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⑻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、构成关系</a:t>
            </a:r>
          </a:p>
        </p:txBody>
      </p:sp>
    </p:spTree>
    <p:extLst>
      <p:ext uri="{BB962C8B-B14F-4D97-AF65-F5344CB8AC3E}">
        <p14:creationId xmlns:p14="http://schemas.microsoft.com/office/powerpoint/2010/main" val="1555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806489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语义网络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表达谓词公式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既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∨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或、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¬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32048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、连接词在</a:t>
            </a:r>
            <a:r>
              <a:rPr lang="zh-CN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zh-CN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785695"/>
            <a:ext cx="784493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引入“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“与结点”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引出的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多元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908720"/>
            <a:ext cx="1584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⑴、合取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0689" y="2603255"/>
            <a:ext cx="7844934" cy="3276364"/>
            <a:chOff x="683568" y="2744924"/>
            <a:chExt cx="7844934" cy="32763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284984"/>
              <a:ext cx="6548790" cy="2736304"/>
            </a:xfrm>
            <a:prstGeom prst="rect">
              <a:avLst/>
            </a:prstGeom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83568" y="2744924"/>
              <a:ext cx="7844934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give(John, Mary, “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战争与和平”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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read(Mary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 “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战争与和平”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endPara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800112"/>
            <a:ext cx="784887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构成多元关系网络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908720"/>
            <a:ext cx="1466027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⑵、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析取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3568" y="2243475"/>
            <a:ext cx="7848873" cy="3849821"/>
            <a:chOff x="683568" y="2243475"/>
            <a:chExt cx="7848873" cy="384982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5" y="2852936"/>
              <a:ext cx="7704856" cy="3240360"/>
            </a:xfrm>
            <a:prstGeom prst="rect">
              <a:avLst/>
            </a:prstGeom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683568" y="2243475"/>
              <a:ext cx="5328592" cy="389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 a programmer or Mary is a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lawyer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731872"/>
            <a:ext cx="7920880" cy="14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对基本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联系的否定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¬ISA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¬AKO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¬part-of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有向弧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来标注。一般情况下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，需引入“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非结点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”表示。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¬give(John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Mary,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84984"/>
            <a:ext cx="6295486" cy="28083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908720"/>
            <a:ext cx="136815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⑶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8856" y="908720"/>
            <a:ext cx="1512168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蕴含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56272" y="1731872"/>
                <a:ext cx="7992888" cy="1481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ts val="28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蕴含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结点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规则中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因果联系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ts val="28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从蕴含结点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ANTE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 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另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指向规则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CONSE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8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规则“若车库起火，则用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沙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灭火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</a:t>
                </a:r>
                <a:endPara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272" y="1731872"/>
                <a:ext cx="7992888" cy="1481104"/>
              </a:xfrm>
              <a:prstGeom prst="rect">
                <a:avLst/>
              </a:prstGeom>
              <a:blipFill rotWithShape="0">
                <a:blip r:embed="rId2"/>
                <a:stretch>
                  <a:fillRect l="-1983" t="-6996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6669448" cy="27363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605" y="3032956"/>
            <a:ext cx="5987731" cy="1072510"/>
            <a:chOff x="1608605" y="3032956"/>
            <a:chExt cx="5987731" cy="1072510"/>
          </a:xfrm>
        </p:grpSpPr>
        <p:grpSp>
          <p:nvGrpSpPr>
            <p:cNvPr id="3" name="组合 2"/>
            <p:cNvGrpSpPr/>
            <p:nvPr/>
          </p:nvGrpSpPr>
          <p:grpSpPr>
            <a:xfrm>
              <a:off x="4594304" y="3032956"/>
              <a:ext cx="3002032" cy="1072510"/>
              <a:chOff x="4594304" y="3032956"/>
              <a:chExt cx="3002032" cy="1072510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594304" y="3505005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164288" y="303295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516216" y="374542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③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1608605" y="3314362"/>
              <a:ext cx="43204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</a:rPr>
                <a:t>④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4067944" y="4421505"/>
            <a:ext cx="4032448" cy="35029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8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03244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语义网络的二元关系表示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642624" y="1775704"/>
                <a:ext cx="7992888" cy="26614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一元关系</a:t>
                </a:r>
              </a:p>
              <a:p>
                <a:pPr lvl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一元谓词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表示的关系。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张三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最简单、最直观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的事物</a:t>
                </a:r>
                <a:r>
                  <a:rPr lang="en-US" altLang="zh-CN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概念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”等语义关系说明。</a:t>
                </a:r>
                <a:endPara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71487" lvl="1" indent="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Color(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Snow,White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1" dirty="0">
                  <a:solidFill>
                    <a:schemeClr val="folHlin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624" y="1775704"/>
                <a:ext cx="7992888" cy="2661408"/>
              </a:xfrm>
              <a:prstGeom prst="rect">
                <a:avLst/>
              </a:prstGeom>
              <a:blipFill rotWithShape="0">
                <a:blip r:embed="rId2"/>
                <a:stretch>
                  <a:fillRect l="-18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>
                <a:spLocks noGrp="1" noChangeArrowheads="1"/>
              </p:cNvSpPr>
              <p:nvPr/>
            </p:nvSpPr>
            <p:spPr bwMode="gray">
              <a:xfrm>
                <a:off x="628050" y="1700808"/>
                <a:ext cx="7904390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算符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</a:rPr>
                  <a:t>\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操作符</a:t>
                </a:r>
                <a:r>
                  <a:rPr lang="zh-CN" altLang="en-US" sz="2000" b="0" dirty="0" smtClean="0">
                    <a:latin typeface="+mn-ea"/>
                  </a:rPr>
                  <a:t>（</a:t>
                </a:r>
                <a:r>
                  <a:rPr lang="en-US" altLang="zh-CN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Operator</a:t>
                </a:r>
                <a:r>
                  <a:rPr lang="zh-CN" altLang="en-US" sz="2000" b="0" dirty="0" smtClean="0">
                    <a:latin typeface="+mn-ea"/>
                  </a:rPr>
                  <a:t>）</a:t>
                </a:r>
                <a:r>
                  <a:rPr lang="zh-CN" altLang="en-US" sz="28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b="1" dirty="0" smtClean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cs typeface="Times New Roman" panose="02020603050405020304" pitchFamily="18" charset="0"/>
                  </a:rPr>
                  <a:t>}</a:t>
                </a:r>
                <a:endParaRPr lang="en-US" altLang="zh-CN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400" dirty="0" smtClean="0">
                    <a:solidFill>
                      <a:srgbClr val="0000FF"/>
                    </a:solidFill>
                    <a:latin typeface="+mn-ea"/>
                  </a:rPr>
                  <a:t>引起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+mn-ea"/>
                  </a:rPr>
                  <a:t>状态变化</a:t>
                </a:r>
                <a:r>
                  <a:rPr lang="zh-CN" altLang="zh-CN" sz="2400" dirty="0" smtClean="0">
                    <a:latin typeface="+mn-ea"/>
                  </a:rPr>
                  <a:t>的一</a:t>
                </a:r>
                <a:r>
                  <a:rPr lang="zh-CN" altLang="zh-CN" sz="2400" dirty="0">
                    <a:latin typeface="+mn-ea"/>
                  </a:rPr>
                  <a:t>组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</a:rPr>
                  <a:t>关系</a:t>
                </a:r>
                <a:r>
                  <a:rPr lang="zh-CN" altLang="zh-CN" sz="2400" dirty="0">
                    <a:latin typeface="+mn-ea"/>
                  </a:rPr>
                  <a:t>或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</a:rPr>
                  <a:t>函数</a:t>
                </a:r>
                <a:r>
                  <a:rPr lang="zh-CN" altLang="zh-CN" sz="2400" dirty="0" smtClean="0">
                    <a:latin typeface="+mn-ea"/>
                  </a:rPr>
                  <a:t>。</a:t>
                </a:r>
                <a:r>
                  <a:rPr lang="en-US" altLang="zh-CN" sz="2400" dirty="0" smtClean="0">
                    <a:latin typeface="+mn-ea"/>
                  </a:rPr>
                  <a:t>(</a:t>
                </a:r>
                <a:r>
                  <a:rPr lang="zh-CN" altLang="en-US" sz="2400" dirty="0" smtClean="0">
                    <a:latin typeface="+mn-ea"/>
                  </a:rPr>
                  <a:t>过程型知识</a:t>
                </a:r>
                <a:r>
                  <a:rPr lang="en-US" altLang="zh-CN" sz="2400" dirty="0" smtClean="0">
                    <a:latin typeface="+mn-ea"/>
                  </a:rPr>
                  <a:t>)</a:t>
                </a:r>
                <a:endParaRPr lang="en-US" altLang="zh-CN" sz="2400" dirty="0">
                  <a:latin typeface="+mn-ea"/>
                </a:endParaRP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>
                    <a:latin typeface="+mn-ea"/>
                  </a:rPr>
                  <a:t>使</a:t>
                </a:r>
                <a:r>
                  <a:rPr lang="zh-CN" altLang="en-US" sz="2400" dirty="0">
                    <a:latin typeface="+mn-ea"/>
                  </a:rPr>
                  <a:t>问题从一种状态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变化为</a:t>
                </a:r>
                <a:r>
                  <a:rPr lang="zh-CN" altLang="en-US" sz="2400" dirty="0">
                    <a:latin typeface="+mn-ea"/>
                  </a:rPr>
                  <a:t>另一种状态的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手段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操作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2400" dirty="0" smtClean="0">
                    <a:latin typeface="+mn-ea"/>
                  </a:rPr>
                  <a:t>。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050" y="1700808"/>
                <a:ext cx="7904390" cy="2160240"/>
              </a:xfrm>
              <a:prstGeom prst="rect">
                <a:avLst/>
              </a:prstGeom>
              <a:blipFill rotWithShape="0">
                <a:blip r:embed="rId2"/>
                <a:stretch>
                  <a:fillRect l="-2159" r="-1157" b="-93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2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548680"/>
            <a:ext cx="6408711" cy="823404"/>
            <a:chOff x="1331640" y="2144927"/>
            <a:chExt cx="6408711" cy="823404"/>
          </a:xfrm>
        </p:grpSpPr>
        <p:sp>
          <p:nvSpPr>
            <p:cNvPr id="6" name="矩形 5"/>
            <p:cNvSpPr/>
            <p:nvPr/>
          </p:nvSpPr>
          <p:spPr>
            <a:xfrm>
              <a:off x="1331640" y="2348880"/>
              <a:ext cx="3060340" cy="415498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eaLnBrk="1" hangingPunct="1">
                <a:buClr>
                  <a:srgbClr val="C00000"/>
                </a:buClr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（节点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，弧，节点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144927"/>
              <a:ext cx="2376263" cy="823404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2624" y="1703696"/>
            <a:ext cx="7992888" cy="100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表示实体；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表示实体的性质或属性等；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表示节点间的语义关系。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42624" y="2974398"/>
            <a:ext cx="7992888" cy="1530113"/>
            <a:chOff x="642624" y="2974398"/>
            <a:chExt cx="7992888" cy="153011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865" y="3748541"/>
              <a:ext cx="5340559" cy="755970"/>
            </a:xfrm>
            <a:prstGeom prst="rect">
              <a:avLst/>
            </a:prstGeom>
          </p:spPr>
        </p:pic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42624" y="2974398"/>
              <a:ext cx="7992888" cy="50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ct val="10000"/>
                </a:spcBef>
                <a:spcAft>
                  <a:spcPct val="10000"/>
                </a:spcAft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用语义网络表示“动物能运动、会吃” 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673224" y="1772816"/>
                <a:ext cx="8003232" cy="2592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二元关系：二元语义网络表示</a:t>
                </a: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二元谓词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表示。其中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 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实体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20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为实体之间的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单个二元关系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可直接用一个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基本网元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复杂关系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，可由一些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相对独立的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二元或一元关系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组合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实现。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" y="1772816"/>
                <a:ext cx="8003232" cy="2592288"/>
              </a:xfrm>
              <a:prstGeom prst="rect">
                <a:avLst/>
              </a:prstGeom>
              <a:blipFill rotWithShape="0">
                <a:blip r:embed="rId2"/>
                <a:stretch>
                  <a:fillRect l="-1828" r="-838" b="-42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9920" y="314972"/>
            <a:ext cx="5630272" cy="116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语义网络表示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动物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能运动、会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吃；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是一种动物，鸟有翅膀、会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飞；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鱼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是一种动物，鱼生活在水中、会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游泳。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66606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323632"/>
            <a:ext cx="3456384" cy="1200329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张三是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经理；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公司位于中关村；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岁。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8" y="1772816"/>
            <a:ext cx="7897352" cy="244827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907704" y="3789040"/>
            <a:ext cx="5546145" cy="1944216"/>
            <a:chOff x="1907704" y="3789040"/>
            <a:chExt cx="5546145" cy="19442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4653136"/>
              <a:ext cx="5546145" cy="108012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>
              <a:off x="4283968" y="3789040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001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08720"/>
            <a:ext cx="489654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变元和量词在语义网络中的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3568" y="1772816"/>
            <a:ext cx="662473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ISA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0864" y="2334071"/>
            <a:ext cx="7618057" cy="3183161"/>
            <a:chOff x="710864" y="2334071"/>
            <a:chExt cx="7618057" cy="3183161"/>
          </a:xfrm>
        </p:grpSpPr>
        <p:sp>
          <p:nvSpPr>
            <p:cNvPr id="2" name="矩形 1"/>
            <p:cNvSpPr/>
            <p:nvPr/>
          </p:nvSpPr>
          <p:spPr>
            <a:xfrm>
              <a:off x="710864" y="2334071"/>
              <a:ext cx="5688632" cy="600164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存在量词</a:t>
              </a:r>
              <a:r>
                <a:rPr lang="zh-CN" altLang="zh-CN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 dog bit the postman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3140968"/>
              <a:ext cx="6493225" cy="237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1772816"/>
            <a:ext cx="7848872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（复合）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若命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题中包含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量词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则简单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语义网络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较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难表示， 应采用“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网络分块化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”解决。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3212976"/>
            <a:ext cx="7992888" cy="229037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基本原理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一个复杂命题时，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分成若干子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每个子命题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小语义网络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，则复杂命题可视为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不仅可视为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空间中的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，而且还可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层层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嵌套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也能用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弧相互连接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复合网络，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表达能力较强）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76672"/>
            <a:ext cx="424847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 dog has bitten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960614"/>
            <a:ext cx="5310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x)DOG(x)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y)[POSTMAN(y)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7452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82453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每个学生都学习了一门程序设计语言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12"/>
            <a:ext cx="6696744" cy="1698171"/>
          </a:xfrm>
          <a:prstGeom prst="rect">
            <a:avLst/>
          </a:prstGeom>
        </p:spPr>
      </p:pic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00944" y="1772816"/>
            <a:ext cx="7903504" cy="24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全体命题的集合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实例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，代表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中的一个具体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。（如本例所述事实）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某一次学习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某一门程序设计语言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F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的命题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。（子空间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及其具体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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全称变量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个全称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变量有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多个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弧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05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51125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>
                <a:latin typeface="+mn-ea"/>
                <a:ea typeface="+mn-ea"/>
              </a:rPr>
              <a:t>每个学生都学习了所有的程序设计课程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384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08720"/>
            <a:ext cx="108012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1844824"/>
            <a:ext cx="784887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、清晰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缺点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范围有限。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各结点之间又有联系，则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这个网络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很难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43485" y="1721300"/>
                <a:ext cx="7939742" cy="3363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状态空间</a:t>
                </a:r>
                <a:r>
                  <a:rPr lang="zh-CN" altLang="en-US" sz="2000" b="0" dirty="0" smtClean="0">
                    <a:latin typeface="+mn-ea"/>
                  </a:rPr>
                  <a:t>（</a:t>
                </a:r>
                <a:r>
                  <a:rPr lang="en-US" altLang="zh-CN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</a:t>
                </a:r>
                <a:r>
                  <a:rPr lang="zh-CN" altLang="en-US" sz="2000" b="0" dirty="0" smtClean="0">
                    <a:latin typeface="+mn-ea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</a:rPr>
                  <a:t>表示问题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全部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</a:rPr>
                  <a:t>可能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的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</a:rPr>
                  <a:t>状态</a:t>
                </a:r>
                <a:r>
                  <a:rPr lang="zh-CN" altLang="en-US" sz="2000" dirty="0" smtClean="0">
                    <a:latin typeface="+mn-ea"/>
                  </a:rPr>
                  <a:t>及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</a:rPr>
                  <a:t>各状态之间关系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图</a:t>
                </a:r>
                <a:r>
                  <a:rPr lang="zh-CN" altLang="en-US" sz="2000" dirty="0" smtClean="0">
                    <a:latin typeface="+mn-ea"/>
                  </a:rPr>
                  <a:t>，是利用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状态变量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操作符</a:t>
                </a:r>
                <a:r>
                  <a:rPr lang="zh-CN" altLang="en-US" sz="2000" dirty="0" smtClean="0">
                    <a:latin typeface="+mn-ea"/>
                  </a:rPr>
                  <a:t>，表示问题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知识符号体系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</a:rPr>
                  <a:t>三元组  </a:t>
                </a:r>
                <a:r>
                  <a:rPr lang="zh-CN" altLang="en-US" sz="20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400" dirty="0" smtClean="0">
                  <a:latin typeface="+mn-ea"/>
                </a:endParaRPr>
              </a:p>
              <a:p>
                <a:pPr marL="40005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None/>
                </a:pPr>
                <a:r>
                  <a:rPr lang="en-US" altLang="zh-CN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solidFill>
                    <a:schemeClr val="tx2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的非空子集，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⊂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3485" y="1721300"/>
                <a:ext cx="7939742" cy="3363884"/>
              </a:xfrm>
              <a:prstGeom prst="rect">
                <a:avLst/>
              </a:prstGeom>
              <a:blipFill rotWithShape="0">
                <a:blip r:embed="rId2"/>
                <a:stretch>
                  <a:fillRect l="-2227" b="-36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线形标注 2(带强调线) 4"/>
              <p:cNvSpPr/>
              <p:nvPr/>
            </p:nvSpPr>
            <p:spPr bwMode="auto">
              <a:xfrm>
                <a:off x="4716016" y="1052736"/>
                <a:ext cx="3888432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751008"/>
                  <a:gd name="adj6" fmla="val -77009"/>
                </a:avLst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dirty="0">
                    <a:latin typeface="+mn-ea"/>
                    <a:ea typeface="+mn-ea"/>
                  </a:rPr>
                  <a:t>四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元组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lang="zh-CN" altLang="en-US" sz="2000" dirty="0">
                    <a:latin typeface="+mn-ea"/>
                    <a:ea typeface="+mn-ea"/>
                  </a:rPr>
                  <a:t>四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元状态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)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）</m:t>
                    </m:r>
                  </m:oMath>
                </a14:m>
                <a:endParaRPr lang="en-US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线形标注 2(带强调线)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1052736"/>
                <a:ext cx="3888432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751008"/>
                  <a:gd name="adj6" fmla="val -77009"/>
                </a:avLst>
              </a:prstGeom>
              <a:blipFill rotWithShape="0">
                <a:blip r:embed="rId3"/>
                <a:stretch>
                  <a:fillRect t="-3063" r="-135102"/>
                </a:stretch>
              </a:blip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2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2625" y="838200"/>
            <a:ext cx="2881263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2.7 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框架表示法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69178" y="1767550"/>
            <a:ext cx="7935270" cy="31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+mn-ea"/>
              </a:rPr>
              <a:t>2.7.1 </a:t>
            </a:r>
            <a:r>
              <a:rPr lang="zh-CN" altLang="en-US" sz="2400" dirty="0" smtClean="0">
                <a:latin typeface="+mn-ea"/>
              </a:rPr>
              <a:t>框架理论</a:t>
            </a:r>
          </a:p>
          <a:p>
            <a:pPr eaLnBrk="1" hangingPunct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cs typeface="楷体_GB2312"/>
              </a:rPr>
              <a:t>1957</a:t>
            </a:r>
            <a:r>
              <a:rPr lang="zh-CN" altLang="en-US" sz="2000" dirty="0" smtClean="0">
                <a:latin typeface="+mn-ea"/>
                <a:cs typeface="楷体_GB2312"/>
              </a:rPr>
              <a:t>年提出，作为理解视觉、自然语言对话</a:t>
            </a:r>
            <a:r>
              <a:rPr lang="en-US" altLang="zh-CN" sz="2000" dirty="0" smtClean="0">
                <a:latin typeface="+mn-ea"/>
                <a:cs typeface="楷体_GB2312"/>
              </a:rPr>
              <a:t>…</a:t>
            </a:r>
            <a:r>
              <a:rPr lang="zh-CN" altLang="en-US" sz="2000" dirty="0" smtClean="0">
                <a:latin typeface="+mn-ea"/>
                <a:cs typeface="楷体_GB2312"/>
              </a:rPr>
              <a:t>复杂行为的基础。</a:t>
            </a:r>
            <a:endParaRPr lang="zh-CN" altLang="en-US" sz="2000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楷体_GB2312"/>
              </a:rPr>
              <a:t>思想：</a:t>
            </a:r>
            <a:r>
              <a:rPr lang="zh-CN" altLang="en-US" sz="2000" dirty="0" smtClean="0">
                <a:latin typeface="+mn-ea"/>
                <a:cs typeface="楷体_GB2312"/>
              </a:rPr>
              <a:t>人对各种事物的认识，大都是以一种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楷体_GB2312"/>
              </a:rPr>
              <a:t>类似于框架的结构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楷体_GB2312"/>
              </a:rPr>
              <a:t>存储在记忆中</a:t>
            </a:r>
            <a:r>
              <a:rPr lang="zh-CN" altLang="en-US" sz="2000" dirty="0" smtClean="0">
                <a:latin typeface="+mn-ea"/>
                <a:cs typeface="楷体_GB2312"/>
              </a:rPr>
              <a:t>。当面临一个新事物时，就从记忆中找出一个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楷体_GB2312"/>
              </a:rPr>
              <a:t>合适的框架</a:t>
            </a:r>
            <a:r>
              <a:rPr lang="zh-CN" altLang="en-US" sz="2000" dirty="0" smtClean="0">
                <a:latin typeface="+mn-ea"/>
                <a:cs typeface="楷体_GB2312"/>
              </a:rPr>
              <a:t>，并根据实际情况对该事物的细节加以修改、补充，从而形成对该事物的认识。</a:t>
            </a:r>
          </a:p>
        </p:txBody>
      </p:sp>
    </p:spTree>
    <p:extLst>
      <p:ext uri="{BB962C8B-B14F-4D97-AF65-F5344CB8AC3E}">
        <p14:creationId xmlns:p14="http://schemas.microsoft.com/office/powerpoint/2010/main" val="150070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73995" y="908720"/>
            <a:ext cx="1730152" cy="467072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+mn-ea"/>
                <a:ea typeface="+mn-ea"/>
              </a:rPr>
              <a:t>2.6.2 </a:t>
            </a:r>
            <a:r>
              <a:rPr lang="zh-CN" altLang="en-US" sz="2400" b="1" dirty="0" smtClean="0">
                <a:latin typeface="+mn-ea"/>
                <a:ea typeface="+mn-ea"/>
              </a:rPr>
              <a:t>框架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6860" y="1916832"/>
            <a:ext cx="823986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是一种描述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对象属性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数据结构</a:t>
            </a:r>
          </a:p>
          <a:p>
            <a:pPr eaLnBrk="1" hangingPunct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一个框架由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若干个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楷体_GB2312"/>
                <a:cs typeface="楷体_GB231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槽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楷体_GB2312"/>
                <a:cs typeface="楷体_GB2312"/>
              </a:rPr>
              <a:t>”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组成，一个槽又可分为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若干个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楷体_GB2312"/>
                <a:cs typeface="楷体_GB231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侧面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楷体_GB2312"/>
                <a:cs typeface="楷体_GB2312"/>
              </a:rPr>
              <a:t>”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一个槽描述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对象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某一方面的属性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，一个侧面描述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相应属性的一个方面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。</a:t>
            </a:r>
          </a:p>
          <a:p>
            <a:pPr eaLnBrk="1" hangingPunct="1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语义网络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可看作是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节点和弧线的集合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，也可以视为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/>
                <a:ea typeface="楷体_GB2312"/>
                <a:cs typeface="楷体_GB2312"/>
              </a:rPr>
              <a:t>框架的集合</a:t>
            </a:r>
            <a:r>
              <a:rPr lang="zh-CN" altLang="en-US" sz="2000" dirty="0" smtClean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635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2520280" cy="446112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/>
              <a:t>框架的一般形式：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835696" y="908720"/>
            <a:ext cx="576064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&lt;</a:t>
            </a:r>
            <a:r>
              <a:rPr lang="zh-CN" altLang="en-US" sz="1800" dirty="0" smtClean="0">
                <a:latin typeface="+mn-ea"/>
              </a:rPr>
              <a:t>框架名</a:t>
            </a:r>
            <a:r>
              <a:rPr lang="en-US" altLang="zh-CN" sz="1800" dirty="0" smtClean="0">
                <a:latin typeface="+mn-ea"/>
              </a:rPr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+mn-ea"/>
              </a:rPr>
              <a:t>槽名</a:t>
            </a:r>
            <a:r>
              <a:rPr lang="en-US" altLang="zh-CN" sz="1800" dirty="0" smtClean="0">
                <a:latin typeface="+mn-ea"/>
              </a:rPr>
              <a:t>1: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p1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p2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m1	</a:t>
            </a:r>
            <a:r>
              <a:rPr lang="en-US" altLang="zh-CN" sz="1800" dirty="0" smtClean="0">
                <a:latin typeface="+mn-ea"/>
              </a:rPr>
              <a:t>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pm1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+mn-ea"/>
              </a:rPr>
              <a:t>槽名</a:t>
            </a:r>
            <a:r>
              <a:rPr lang="en-US" altLang="zh-CN" sz="1800" dirty="0" smtClean="0">
                <a:latin typeface="+mn-ea"/>
              </a:rPr>
              <a:t>2: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q1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q2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m2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qm2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+mn-ea"/>
              </a:rPr>
              <a:t>槽名</a:t>
            </a:r>
            <a:r>
              <a:rPr lang="en-US" altLang="zh-CN" sz="1800" dirty="0" smtClean="0">
                <a:latin typeface="+mn-ea"/>
              </a:rPr>
              <a:t>n: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r1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r2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侧面名</a:t>
            </a:r>
            <a:r>
              <a:rPr lang="en-US" altLang="zh-CN" sz="1800" baseline="-25000" dirty="0" err="1" smtClean="0">
                <a:latin typeface="+mn-ea"/>
              </a:rPr>
              <a:t>mn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1</a:t>
            </a:r>
            <a:r>
              <a:rPr lang="en-US" altLang="zh-CN" sz="1800" dirty="0" smtClean="0">
                <a:latin typeface="+mn-ea"/>
              </a:rPr>
              <a:t>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smtClean="0">
                <a:latin typeface="+mn-ea"/>
              </a:rPr>
              <a:t>2</a:t>
            </a:r>
            <a:r>
              <a:rPr lang="en-US" altLang="zh-CN" sz="1800" dirty="0" smtClean="0">
                <a:latin typeface="+mn-ea"/>
              </a:rPr>
              <a:t>,…,</a:t>
            </a:r>
            <a:r>
              <a:rPr lang="zh-CN" altLang="en-US" sz="1800" dirty="0" smtClean="0">
                <a:latin typeface="+mn-ea"/>
              </a:rPr>
              <a:t>值</a:t>
            </a:r>
            <a:r>
              <a:rPr lang="en-US" altLang="zh-CN" sz="1800" baseline="-25000" dirty="0" err="1" smtClean="0">
                <a:latin typeface="+mn-ea"/>
              </a:rPr>
              <a:t>rmn</a:t>
            </a:r>
            <a:endParaRPr lang="en-US" altLang="zh-CN" sz="1800" baseline="-25000" dirty="0" smtClean="0">
              <a:latin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+mn-ea"/>
              </a:rPr>
              <a:t>约束</a:t>
            </a:r>
            <a:r>
              <a:rPr lang="en-US" altLang="zh-CN" sz="1800" dirty="0" smtClean="0">
                <a:latin typeface="+mn-ea"/>
              </a:rPr>
              <a:t>:		</a:t>
            </a:r>
            <a:r>
              <a:rPr lang="zh-CN" altLang="en-US" sz="1800" dirty="0" smtClean="0">
                <a:latin typeface="+mn-ea"/>
              </a:rPr>
              <a:t>约束条件</a:t>
            </a:r>
            <a:r>
              <a:rPr lang="en-US" altLang="zh-CN" sz="1800" baseline="-25000" dirty="0" smtClean="0">
                <a:latin typeface="+mn-ea"/>
              </a:rPr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约束条件</a:t>
            </a:r>
            <a:r>
              <a:rPr lang="en-US" altLang="zh-CN" sz="1800" baseline="-25000" dirty="0" smtClean="0">
                <a:latin typeface="+mn-ea"/>
              </a:rPr>
              <a:t>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aseline="-25000" dirty="0" smtClean="0">
                <a:latin typeface="+mn-ea"/>
              </a:rPr>
              <a:t>			</a:t>
            </a:r>
            <a:r>
              <a:rPr lang="zh-CN" altLang="en-US" sz="1800" dirty="0" smtClean="0">
                <a:latin typeface="+mn-ea"/>
              </a:rPr>
              <a:t>约束条件</a:t>
            </a:r>
            <a:r>
              <a:rPr lang="en-US" altLang="zh-CN" sz="1800" baseline="-25000" dirty="0" smtClean="0">
                <a:latin typeface="+mn-ea"/>
              </a:rPr>
              <a:t>n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835696" y="2526267"/>
            <a:ext cx="5544616" cy="12241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835696" y="4042527"/>
            <a:ext cx="5544616" cy="12241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835696" y="1243002"/>
            <a:ext cx="5544616" cy="12241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1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80728"/>
            <a:ext cx="1658144" cy="36004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/>
              <a:t>框架示例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：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55356" y="1844824"/>
            <a:ext cx="794909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框架名： 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&lt;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假冒伪劣商品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商品名称：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生产厂家：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出售商店：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处    罚：   处理方式：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             处罚依据：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             处罚时间： 单位（年、月、日）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                 经办部门：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000000"/>
              </a:solidFill>
              <a:latin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55356" y="1798574"/>
            <a:ext cx="3628612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4844" y="2400396"/>
            <a:ext cx="784296" cy="1512168"/>
            <a:chOff x="454844" y="2400396"/>
            <a:chExt cx="784296" cy="1512168"/>
          </a:xfrm>
        </p:grpSpPr>
        <p:sp>
          <p:nvSpPr>
            <p:cNvPr id="3" name="左大括号 2"/>
            <p:cNvSpPr/>
            <p:nvPr/>
          </p:nvSpPr>
          <p:spPr bwMode="auto">
            <a:xfrm>
              <a:off x="1023116" y="2400396"/>
              <a:ext cx="216024" cy="1512168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54844" y="2881327"/>
              <a:ext cx="504056" cy="5040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槽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979712" y="3703603"/>
            <a:ext cx="1187986" cy="1512168"/>
            <a:chOff x="1979712" y="3703603"/>
            <a:chExt cx="1187986" cy="1512168"/>
          </a:xfrm>
        </p:grpSpPr>
        <p:sp>
          <p:nvSpPr>
            <p:cNvPr id="9" name="左大括号 8"/>
            <p:cNvSpPr/>
            <p:nvPr/>
          </p:nvSpPr>
          <p:spPr bwMode="auto">
            <a:xfrm>
              <a:off x="2951674" y="3703603"/>
              <a:ext cx="216024" cy="1512168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979712" y="4184534"/>
              <a:ext cx="907746" cy="5040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dirty="0">
                  <a:solidFill>
                    <a:srgbClr val="FF0000"/>
                  </a:solidFill>
                </a:rPr>
                <a:t>侧面</a:t>
              </a:r>
              <a:endPara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 bwMode="auto">
          <a:xfrm>
            <a:off x="6228184" y="3806635"/>
            <a:ext cx="0" cy="3014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6228184" y="5027809"/>
            <a:ext cx="0" cy="3014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组合 17"/>
          <p:cNvGrpSpPr/>
          <p:nvPr/>
        </p:nvGrpSpPr>
        <p:grpSpPr>
          <a:xfrm>
            <a:off x="4918869" y="3905765"/>
            <a:ext cx="2716104" cy="959229"/>
            <a:chOff x="4918869" y="3905765"/>
            <a:chExt cx="2716104" cy="959229"/>
          </a:xfrm>
        </p:grpSpPr>
        <p:sp>
          <p:nvSpPr>
            <p:cNvPr id="12" name="矩形 11"/>
            <p:cNvSpPr/>
            <p:nvPr/>
          </p:nvSpPr>
          <p:spPr bwMode="auto">
            <a:xfrm>
              <a:off x="4918869" y="4432946"/>
              <a:ext cx="2716104" cy="43204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065056" y="3905765"/>
              <a:ext cx="504056" cy="5040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dirty="0">
                  <a:solidFill>
                    <a:srgbClr val="FF0000"/>
                  </a:solidFill>
                </a:rPr>
                <a:t>值</a:t>
              </a:r>
              <a:endPara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7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80728"/>
            <a:ext cx="1658144" cy="36004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/>
              <a:t>框架示例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81608" y="1772816"/>
            <a:ext cx="7922840" cy="449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框架名：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&lt;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教师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姓名：单位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姓、名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年龄：单位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岁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性别：范围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男、女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           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缺省：男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	职称：范围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教授、副教授、讲师、助教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       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缺省：讲师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	部门：单位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系，教研室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住址：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&lt;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住址框架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工资：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&lt;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工资框架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开始工作时间：单位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年、月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截止时间：单位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年、月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       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缺省：现在</a:t>
            </a:r>
          </a:p>
        </p:txBody>
      </p:sp>
    </p:spTree>
    <p:extLst>
      <p:ext uri="{BB962C8B-B14F-4D97-AF65-F5344CB8AC3E}">
        <p14:creationId xmlns:p14="http://schemas.microsoft.com/office/powerpoint/2010/main" val="31956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26978"/>
            <a:ext cx="3098304" cy="44192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框架示例</a:t>
            </a:r>
            <a:r>
              <a:rPr lang="en-US" altLang="zh-CN" sz="2400" b="1" dirty="0" smtClean="0">
                <a:latin typeface="+mn-ea"/>
                <a:ea typeface="+mn-ea"/>
              </a:rPr>
              <a:t>3</a:t>
            </a:r>
            <a:r>
              <a:rPr lang="zh-CN" altLang="en-US" sz="2400" b="1" dirty="0" smtClean="0">
                <a:latin typeface="+mn-ea"/>
                <a:ea typeface="+mn-ea"/>
              </a:rPr>
              <a:t>（事例）：</a:t>
            </a:r>
          </a:p>
        </p:txBody>
      </p:sp>
      <p:sp>
        <p:nvSpPr>
          <p:cNvPr id="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50197" y="1780429"/>
            <a:ext cx="7848872" cy="374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框架名：</a:t>
            </a:r>
            <a:r>
              <a:rPr lang="en-US" altLang="zh-CN" sz="2000" b="1" dirty="0" smtClean="0">
                <a:latin typeface="+mn-ea"/>
              </a:rPr>
              <a:t>&lt;</a:t>
            </a:r>
            <a:r>
              <a:rPr lang="zh-CN" altLang="en-US" sz="2000" b="1" dirty="0" smtClean="0">
                <a:latin typeface="+mn-ea"/>
              </a:rPr>
              <a:t>教师</a:t>
            </a:r>
            <a:r>
              <a:rPr lang="en-US" altLang="zh-CN" sz="2000" b="1" dirty="0" smtClean="0">
                <a:latin typeface="+mn-ea"/>
              </a:rPr>
              <a:t>-1&gt;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		</a:t>
            </a:r>
            <a:r>
              <a:rPr lang="zh-CN" altLang="en-US" sz="2000" b="1" dirty="0" smtClean="0">
                <a:latin typeface="+mn-ea"/>
              </a:rPr>
              <a:t>姓名：张三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		年龄：</a:t>
            </a:r>
            <a:r>
              <a:rPr lang="en-US" altLang="zh-CN" sz="2000" b="1" dirty="0" smtClean="0">
                <a:latin typeface="+mn-ea"/>
              </a:rPr>
              <a:t>36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		</a:t>
            </a:r>
            <a:r>
              <a:rPr lang="zh-CN" altLang="en-US" sz="2000" b="1" dirty="0" smtClean="0">
                <a:latin typeface="+mn-ea"/>
              </a:rPr>
              <a:t>性别：男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		职称：副教授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		部门：计算机系软件教研室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		住址：</a:t>
            </a:r>
            <a:r>
              <a:rPr lang="en-US" altLang="zh-CN" sz="2000" b="1" dirty="0" smtClean="0">
                <a:latin typeface="+mn-ea"/>
              </a:rPr>
              <a:t>&lt;addr-1&gt;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		</a:t>
            </a:r>
            <a:r>
              <a:rPr lang="zh-CN" altLang="en-US" sz="2000" b="1" dirty="0" smtClean="0">
                <a:latin typeface="+mn-ea"/>
              </a:rPr>
              <a:t>工资：</a:t>
            </a:r>
            <a:r>
              <a:rPr lang="en-US" altLang="zh-CN" sz="2000" b="1" dirty="0" smtClean="0">
                <a:latin typeface="+mn-ea"/>
              </a:rPr>
              <a:t>&lt;sal-1&gt;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		</a:t>
            </a:r>
            <a:r>
              <a:rPr lang="zh-CN" altLang="en-US" sz="2000" b="1" dirty="0" smtClean="0">
                <a:latin typeface="+mn-ea"/>
              </a:rPr>
              <a:t>开始工作时间：</a:t>
            </a:r>
            <a:r>
              <a:rPr lang="en-US" altLang="zh-CN" sz="2000" b="1" dirty="0" smtClean="0">
                <a:latin typeface="+mn-ea"/>
              </a:rPr>
              <a:t>1988.9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		</a:t>
            </a:r>
            <a:r>
              <a:rPr lang="zh-CN" altLang="en-US" sz="2000" b="1" dirty="0" smtClean="0">
                <a:latin typeface="+mn-ea"/>
              </a:rPr>
              <a:t>截止时间：</a:t>
            </a:r>
            <a:r>
              <a:rPr lang="en-US" altLang="zh-CN" sz="2000" b="1" dirty="0" smtClean="0">
                <a:latin typeface="+mn-ea"/>
              </a:rPr>
              <a:t>1996.7</a:t>
            </a:r>
          </a:p>
        </p:txBody>
      </p:sp>
    </p:spTree>
    <p:extLst>
      <p:ext uri="{BB962C8B-B14F-4D97-AF65-F5344CB8AC3E}">
        <p14:creationId xmlns:p14="http://schemas.microsoft.com/office/powerpoint/2010/main" val="23654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73995" y="908720"/>
            <a:ext cx="2313830" cy="467072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+mn-ea"/>
                <a:ea typeface="+mn-ea"/>
              </a:rPr>
              <a:t>2.6.3 </a:t>
            </a:r>
            <a:r>
              <a:rPr lang="zh-CN" altLang="en-US" sz="2400" b="1" dirty="0" smtClean="0">
                <a:latin typeface="+mn-ea"/>
                <a:ea typeface="+mn-ea"/>
              </a:rPr>
              <a:t>框架网络</a:t>
            </a:r>
          </a:p>
        </p:txBody>
      </p:sp>
      <p:sp>
        <p:nvSpPr>
          <p:cNvPr id="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32052" y="1917254"/>
            <a:ext cx="7972396" cy="230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框架中的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槽值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侧面值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都可以</a:t>
            </a:r>
            <a:r>
              <a:rPr lang="zh-CN" altLang="en-US" sz="2000" b="1" dirty="0" smtClean="0">
                <a:latin typeface="+mn-ea"/>
              </a:rPr>
              <a:t>是</a:t>
            </a:r>
            <a:r>
              <a:rPr lang="zh-CN" altLang="en-US" sz="2000" b="1" u="sng" dirty="0" smtClean="0">
                <a:latin typeface="+mn-ea"/>
              </a:rPr>
              <a:t>另外一个框架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，这就在框架之间建立起了联系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</a:rPr>
              <a:t>---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称为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横向联系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框架之间还可以有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继承关系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，称为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纵向联系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。框架中可以有“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继承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”槽，指明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上下关系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具有</a:t>
            </a:r>
            <a:r>
              <a:rPr lang="zh-CN" altLang="en-US" sz="2000" b="1" u="sng" dirty="0" smtClean="0">
                <a:latin typeface="+mn-ea"/>
              </a:rPr>
              <a:t>横向联系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和</a:t>
            </a:r>
            <a:r>
              <a:rPr lang="zh-CN" altLang="en-US" sz="2000" b="1" u="sng" dirty="0" smtClean="0">
                <a:latin typeface="+mn-ea"/>
              </a:rPr>
              <a:t>纵向联系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一组框架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框架网络</a:t>
            </a:r>
          </a:p>
        </p:txBody>
      </p:sp>
    </p:spTree>
    <p:extLst>
      <p:ext uri="{BB962C8B-B14F-4D97-AF65-F5344CB8AC3E}">
        <p14:creationId xmlns:p14="http://schemas.microsoft.com/office/powerpoint/2010/main" val="24047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26978"/>
            <a:ext cx="2592288" cy="44192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框架网络示例</a:t>
            </a: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</a:p>
        </p:txBody>
      </p:sp>
      <p:sp>
        <p:nvSpPr>
          <p:cNvPr id="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11560" y="1844824"/>
            <a:ext cx="777240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框架名</a:t>
            </a:r>
            <a:r>
              <a:rPr lang="en-US" altLang="zh-CN" sz="2000" b="1" dirty="0" smtClean="0">
                <a:latin typeface="+mn-ea"/>
              </a:rPr>
              <a:t>:  &lt;</a:t>
            </a:r>
            <a:r>
              <a:rPr lang="zh-CN" altLang="en-US" sz="2000" b="1" dirty="0" smtClean="0">
                <a:latin typeface="+mn-ea"/>
              </a:rPr>
              <a:t>师生员工</a:t>
            </a:r>
            <a:r>
              <a:rPr lang="en-US" altLang="zh-CN" sz="2000" b="1" dirty="0" smtClean="0">
                <a:latin typeface="+mn-ea"/>
              </a:rPr>
              <a:t>&gt;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</a:t>
            </a:r>
            <a:r>
              <a:rPr lang="zh-CN" altLang="en-US" sz="2000" b="1" dirty="0" smtClean="0">
                <a:latin typeface="+mn-ea"/>
              </a:rPr>
              <a:t>姓名</a:t>
            </a:r>
            <a:r>
              <a:rPr lang="en-US" altLang="zh-CN" sz="2000" b="1" dirty="0" smtClean="0">
                <a:latin typeface="+mn-ea"/>
              </a:rPr>
              <a:t>:   </a:t>
            </a:r>
            <a:r>
              <a:rPr lang="zh-CN" altLang="en-US" sz="2000" b="1" dirty="0" smtClean="0">
                <a:latin typeface="+mn-ea"/>
              </a:rPr>
              <a:t>单位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姓</a:t>
            </a:r>
            <a:r>
              <a:rPr lang="en-US" altLang="zh-CN" sz="2000" b="1" dirty="0" smtClean="0">
                <a:latin typeface="+mn-ea"/>
              </a:rPr>
              <a:t>, </a:t>
            </a:r>
            <a:r>
              <a:rPr lang="zh-CN" altLang="en-US" sz="2000" b="1" dirty="0" smtClean="0">
                <a:latin typeface="+mn-ea"/>
              </a:rPr>
              <a:t>名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</a:t>
            </a:r>
            <a:r>
              <a:rPr lang="zh-CN" altLang="en-US" sz="2000" b="1" dirty="0" smtClean="0">
                <a:latin typeface="+mn-ea"/>
              </a:rPr>
              <a:t>年龄</a:t>
            </a:r>
            <a:r>
              <a:rPr lang="en-US" altLang="zh-CN" sz="2000" b="1" dirty="0" smtClean="0">
                <a:latin typeface="+mn-ea"/>
              </a:rPr>
              <a:t>:   </a:t>
            </a:r>
            <a:r>
              <a:rPr lang="zh-CN" altLang="en-US" sz="2000" b="1" dirty="0" smtClean="0">
                <a:latin typeface="+mn-ea"/>
              </a:rPr>
              <a:t>单位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岁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</a:t>
            </a:r>
            <a:r>
              <a:rPr lang="zh-CN" altLang="en-US" sz="2000" b="1" dirty="0" smtClean="0">
                <a:latin typeface="+mn-ea"/>
              </a:rPr>
              <a:t>性别</a:t>
            </a:r>
            <a:r>
              <a:rPr lang="en-US" altLang="zh-CN" sz="2000" b="1" dirty="0" smtClean="0">
                <a:latin typeface="+mn-ea"/>
              </a:rPr>
              <a:t>:   </a:t>
            </a:r>
            <a:r>
              <a:rPr lang="zh-CN" altLang="en-US" sz="2000" b="1" dirty="0" smtClean="0">
                <a:latin typeface="+mn-ea"/>
              </a:rPr>
              <a:t>范围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男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女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           </a:t>
            </a:r>
            <a:r>
              <a:rPr lang="zh-CN" altLang="en-US" sz="2000" b="1" dirty="0" smtClean="0">
                <a:latin typeface="+mn-ea"/>
              </a:rPr>
              <a:t>缺省</a:t>
            </a:r>
            <a:r>
              <a:rPr lang="en-US" altLang="zh-CN" sz="2000" b="1" dirty="0" smtClean="0">
                <a:latin typeface="+mn-ea"/>
              </a:rPr>
              <a:t>:</a:t>
            </a:r>
            <a:r>
              <a:rPr lang="zh-CN" altLang="en-US" sz="2000" b="1" dirty="0" smtClean="0">
                <a:latin typeface="+mn-ea"/>
              </a:rPr>
              <a:t>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健康状况：范围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健康，一般，差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           </a:t>
            </a:r>
            <a:r>
              <a:rPr lang="zh-CN" altLang="en-US" sz="2000" b="1" dirty="0" smtClean="0">
                <a:latin typeface="+mn-ea"/>
              </a:rPr>
              <a:t>缺省</a:t>
            </a:r>
            <a:r>
              <a:rPr lang="en-US" altLang="zh-CN" sz="2000" b="1" dirty="0" smtClean="0">
                <a:latin typeface="+mn-ea"/>
              </a:rPr>
              <a:t>:</a:t>
            </a:r>
            <a:r>
              <a:rPr lang="zh-CN" altLang="en-US" sz="2000" b="1" dirty="0" smtClean="0">
                <a:latin typeface="+mn-ea"/>
              </a:rPr>
              <a:t>一般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住址</a:t>
            </a:r>
            <a:r>
              <a:rPr lang="en-US" altLang="zh-CN" sz="2000" b="1" dirty="0" smtClean="0">
                <a:latin typeface="+mn-ea"/>
              </a:rPr>
              <a:t>: &lt;</a:t>
            </a:r>
            <a:r>
              <a:rPr lang="zh-CN" altLang="en-US" sz="2000" b="1" dirty="0" smtClean="0">
                <a:latin typeface="+mn-ea"/>
              </a:rPr>
              <a:t>住址框架</a:t>
            </a:r>
            <a:r>
              <a:rPr lang="en-US" altLang="zh-CN" sz="2000" b="1" dirty="0" smtClean="0">
                <a:latin typeface="+mn-ea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42231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83568" y="1844824"/>
            <a:ext cx="777240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/>
              <a:t>框架名</a:t>
            </a:r>
            <a:r>
              <a:rPr lang="en-US" altLang="zh-CN" sz="2000" b="1" dirty="0" smtClean="0"/>
              <a:t>: &lt;</a:t>
            </a:r>
            <a:r>
              <a:rPr lang="zh-CN" altLang="en-US" sz="2000" b="1" dirty="0" smtClean="0"/>
              <a:t>教职工</a:t>
            </a:r>
            <a:r>
              <a:rPr lang="en-US" altLang="zh-CN" sz="2000" b="1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继承：</a:t>
            </a:r>
            <a:r>
              <a:rPr lang="en-US" altLang="zh-CN" sz="2000" b="1" dirty="0" smtClean="0"/>
              <a:t> &lt;</a:t>
            </a:r>
            <a:r>
              <a:rPr lang="zh-CN" altLang="en-US" sz="2000" b="1" dirty="0" smtClean="0"/>
              <a:t>师生员工</a:t>
            </a:r>
            <a:r>
              <a:rPr lang="en-US" altLang="zh-CN" sz="2000" b="1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工作类别：范围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教师</a:t>
            </a:r>
            <a:r>
              <a:rPr lang="zh-CN" altLang="en-US" sz="2000" dirty="0"/>
              <a:t>，</a:t>
            </a:r>
            <a:r>
              <a:rPr lang="zh-CN" altLang="en-US" sz="2000" b="1" dirty="0" smtClean="0"/>
              <a:t>干部，工人</a:t>
            </a:r>
            <a:r>
              <a:rPr lang="en-US" altLang="zh-CN" sz="2000" b="1" dirty="0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                  </a:t>
            </a:r>
            <a:r>
              <a:rPr lang="zh-CN" altLang="en-US" sz="2000" b="1" dirty="0" smtClean="0"/>
              <a:t>缺省：教师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/>
              <a:t>     开始工作时间：单位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年，月</a:t>
            </a:r>
            <a:r>
              <a:rPr lang="en-US" altLang="zh-CN" sz="2000" b="1" dirty="0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截止工作时间：单位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年，月</a:t>
            </a:r>
            <a:r>
              <a:rPr lang="en-US" altLang="zh-CN" sz="2000" b="1" dirty="0" smtClean="0"/>
              <a:t>)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离退休状况：范围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离休，退休</a:t>
            </a:r>
            <a:r>
              <a:rPr lang="en-US" altLang="zh-CN" sz="2000" b="1" dirty="0" smtClean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                      </a:t>
            </a:r>
            <a:r>
              <a:rPr lang="zh-CN" altLang="en-US" sz="2000" b="1" dirty="0" smtClean="0"/>
              <a:t>缺省：退休 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26978"/>
            <a:ext cx="2592288" cy="44192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框架网络示例</a:t>
            </a:r>
            <a:r>
              <a:rPr lang="en-US" altLang="zh-CN" sz="2400" b="1" dirty="0" smtClean="0">
                <a:latin typeface="+mn-ea"/>
                <a:ea typeface="+mn-ea"/>
              </a:rPr>
              <a:t>2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265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26978"/>
            <a:ext cx="2592288" cy="44192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框架网络示例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83642" y="1844824"/>
            <a:ext cx="7776790" cy="309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框架名：</a:t>
            </a:r>
            <a:r>
              <a:rPr lang="en-US" altLang="zh-CN" sz="2000" b="1" dirty="0" smtClean="0">
                <a:latin typeface="+mn-ea"/>
              </a:rPr>
              <a:t>&lt;</a:t>
            </a:r>
            <a:r>
              <a:rPr lang="zh-CN" altLang="en-US" sz="2000" b="1" dirty="0" smtClean="0">
                <a:latin typeface="+mn-ea"/>
              </a:rPr>
              <a:t>教师</a:t>
            </a:r>
            <a:r>
              <a:rPr lang="en-US" altLang="zh-CN" sz="2000" b="1" dirty="0" smtClean="0">
                <a:latin typeface="+mn-ea"/>
              </a:rPr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latin typeface="+mn-ea"/>
              </a:rPr>
              <a:t>继承：</a:t>
            </a:r>
            <a:r>
              <a:rPr lang="en-US" altLang="zh-CN" sz="2000" b="1" dirty="0" smtClean="0">
                <a:latin typeface="+mn-ea"/>
              </a:rPr>
              <a:t>&lt;</a:t>
            </a:r>
            <a:r>
              <a:rPr lang="zh-CN" altLang="en-US" sz="2000" b="1" dirty="0" smtClean="0">
                <a:latin typeface="+mn-ea"/>
              </a:rPr>
              <a:t>教职工</a:t>
            </a:r>
            <a:r>
              <a:rPr lang="en-US" altLang="zh-CN" sz="2000" b="1" dirty="0" smtClean="0">
                <a:latin typeface="+mn-ea"/>
              </a:rPr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latin typeface="+mn-ea"/>
              </a:rPr>
              <a:t>部门：单位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系</a:t>
            </a:r>
            <a:r>
              <a:rPr lang="en-US" altLang="zh-CN" sz="2000" b="1" dirty="0" smtClean="0">
                <a:latin typeface="+mn-ea"/>
              </a:rPr>
              <a:t>, </a:t>
            </a:r>
            <a:r>
              <a:rPr lang="zh-CN" altLang="en-US" sz="2000" b="1" dirty="0" smtClean="0">
                <a:latin typeface="+mn-ea"/>
              </a:rPr>
              <a:t>教研室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latin typeface="+mn-ea"/>
              </a:rPr>
              <a:t>语种：</a:t>
            </a:r>
            <a:r>
              <a:rPr lang="en-US" altLang="zh-CN" sz="2000" b="1" dirty="0" smtClean="0">
                <a:latin typeface="+mn-ea"/>
              </a:rPr>
              <a:t>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latin typeface="+mn-ea"/>
              </a:rPr>
              <a:t>外语水平：范围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优，良，中，差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          </a:t>
            </a:r>
            <a:r>
              <a:rPr lang="zh-CN" altLang="en-US" sz="2000" b="1" dirty="0" smtClean="0">
                <a:latin typeface="+mn-ea"/>
              </a:rPr>
              <a:t>缺省：良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职称：范围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教授</a:t>
            </a:r>
            <a:r>
              <a:rPr lang="en-US" altLang="zh-CN" sz="2000" b="1" dirty="0" smtClean="0">
                <a:latin typeface="+mn-ea"/>
              </a:rPr>
              <a:t>, </a:t>
            </a:r>
            <a:r>
              <a:rPr lang="zh-CN" altLang="en-US" sz="2000" b="1" dirty="0" smtClean="0">
                <a:latin typeface="+mn-ea"/>
              </a:rPr>
              <a:t>副教授</a:t>
            </a:r>
            <a:r>
              <a:rPr lang="en-US" altLang="zh-CN" sz="2000" b="1" dirty="0" smtClean="0">
                <a:latin typeface="+mn-ea"/>
              </a:rPr>
              <a:t>, </a:t>
            </a:r>
            <a:r>
              <a:rPr lang="zh-CN" altLang="en-US" sz="2000" b="1" dirty="0" smtClean="0">
                <a:latin typeface="+mn-ea"/>
              </a:rPr>
              <a:t>讲师</a:t>
            </a:r>
            <a:r>
              <a:rPr lang="en-US" altLang="zh-CN" sz="2000" b="1" dirty="0" smtClean="0">
                <a:latin typeface="+mn-ea"/>
              </a:rPr>
              <a:t>, </a:t>
            </a:r>
            <a:r>
              <a:rPr lang="zh-CN" altLang="en-US" sz="2000" b="1" dirty="0" smtClean="0">
                <a:latin typeface="+mn-ea"/>
              </a:rPr>
              <a:t>助教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          </a:t>
            </a:r>
            <a:r>
              <a:rPr lang="zh-CN" altLang="en-US" sz="2000" b="1" dirty="0" smtClean="0">
                <a:latin typeface="+mn-ea"/>
              </a:rPr>
              <a:t>缺省：讲师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研究方向：</a:t>
            </a:r>
            <a:r>
              <a:rPr lang="en-US" altLang="zh-CN" sz="2000" b="1" dirty="0" smtClean="0">
                <a:latin typeface="+mn-ea"/>
              </a:rPr>
              <a:t> &lt;</a:t>
            </a:r>
            <a:r>
              <a:rPr lang="zh-CN" altLang="en-US" sz="2000" b="1" dirty="0" smtClean="0">
                <a:latin typeface="+mn-ea"/>
              </a:rPr>
              <a:t>学术框架</a:t>
            </a:r>
            <a:r>
              <a:rPr lang="en-US" altLang="zh-CN" sz="2000" b="1" dirty="0" smtClean="0"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915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52131" y="836712"/>
                <a:ext cx="8096333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问题求解路径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。（初始状态→目标状态）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1" y="836712"/>
                <a:ext cx="8096333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2334" b="-21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52131" y="1772816"/>
            <a:ext cx="795231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状态空间的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一个解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就是一个“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有限的操作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序列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”，使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400" u="sng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转变为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72" y="2541242"/>
            <a:ext cx="4896544" cy="495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81894" y="3253303"/>
                <a:ext cx="7231450" cy="95410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即是状态空间的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。（不唯一）</a:t>
                </a:r>
                <a:endParaRPr lang="en-US" altLang="zh-CN" sz="2000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”过程，实际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就是一个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搜索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94" y="3253303"/>
                <a:ext cx="723145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10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52130" y="4499240"/>
            <a:ext cx="8096333" cy="1346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状态空间表示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问题表示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算符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为基础来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求解问题。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26978"/>
            <a:ext cx="2592288" cy="44192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框架网络示例</a:t>
            </a:r>
            <a:r>
              <a:rPr lang="en-US" altLang="zh-CN" sz="2400" b="1" dirty="0" smtClean="0">
                <a:latin typeface="+mn-ea"/>
                <a:ea typeface="+mn-ea"/>
              </a:rPr>
              <a:t>4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50196" y="1844824"/>
            <a:ext cx="788224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框架名：</a:t>
            </a:r>
            <a:r>
              <a:rPr lang="en-US" altLang="zh-CN" sz="2000" b="1" dirty="0" smtClean="0">
                <a:latin typeface="+mn-ea"/>
              </a:rPr>
              <a:t>&lt;</a:t>
            </a:r>
            <a:r>
              <a:rPr lang="zh-CN" altLang="en-US" sz="2000" b="1" dirty="0" smtClean="0">
                <a:latin typeface="+mn-ea"/>
              </a:rPr>
              <a:t>教师</a:t>
            </a:r>
            <a:r>
              <a:rPr lang="en-US" altLang="zh-CN" sz="2000" b="1" dirty="0" smtClean="0">
                <a:latin typeface="+mn-ea"/>
              </a:rPr>
              <a:t>-1&gt;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</a:t>
            </a:r>
            <a:r>
              <a:rPr lang="zh-CN" altLang="en-US" sz="2000" b="1" dirty="0" smtClean="0">
                <a:latin typeface="+mn-ea"/>
              </a:rPr>
              <a:t>继承：</a:t>
            </a:r>
            <a:r>
              <a:rPr lang="en-US" altLang="zh-CN" sz="2000" b="1" dirty="0" smtClean="0">
                <a:latin typeface="+mn-ea"/>
              </a:rPr>
              <a:t>&lt;</a:t>
            </a:r>
            <a:r>
              <a:rPr lang="zh-CN" altLang="en-US" sz="2000" b="1" dirty="0" smtClean="0">
                <a:latin typeface="+mn-ea"/>
              </a:rPr>
              <a:t>教师</a:t>
            </a:r>
            <a:r>
              <a:rPr lang="en-US" altLang="zh-CN" sz="2000" b="1" dirty="0" smtClean="0">
                <a:latin typeface="+mn-ea"/>
              </a:rPr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</a:t>
            </a:r>
            <a:r>
              <a:rPr lang="zh-CN" altLang="en-US" sz="2000" b="1" dirty="0" smtClean="0">
                <a:latin typeface="+mn-ea"/>
              </a:rPr>
              <a:t>姓名：张三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年龄：</a:t>
            </a:r>
            <a:r>
              <a:rPr lang="en-US" altLang="zh-CN" sz="2000" b="1" dirty="0" smtClean="0">
                <a:latin typeface="+mn-ea"/>
              </a:rPr>
              <a:t>28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  </a:t>
            </a:r>
            <a:r>
              <a:rPr lang="zh-CN" altLang="en-US" sz="2000" b="1" dirty="0" smtClean="0">
                <a:latin typeface="+mn-ea"/>
              </a:rPr>
              <a:t>健康状况：健康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部门：计算机系软件教研室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语种：德语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开始工作时间：</a:t>
            </a:r>
            <a:r>
              <a:rPr lang="en-US" altLang="zh-CN" sz="2000" b="1" dirty="0" smtClean="0">
                <a:latin typeface="+mn-ea"/>
              </a:rPr>
              <a:t>1985, 9</a:t>
            </a:r>
          </a:p>
        </p:txBody>
      </p:sp>
    </p:spTree>
    <p:extLst>
      <p:ext uri="{BB962C8B-B14F-4D97-AF65-F5344CB8AC3E}">
        <p14:creationId xmlns:p14="http://schemas.microsoft.com/office/powerpoint/2010/main" val="11913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F551D1-549B-4D3A-95CE-B4912C963035}"/>
              </a:ext>
            </a:extLst>
          </p:cNvPr>
          <p:cNvSpPr/>
          <p:nvPr/>
        </p:nvSpPr>
        <p:spPr>
          <a:xfrm>
            <a:off x="508084" y="1726243"/>
            <a:ext cx="2251497" cy="346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教职工信息登记表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633833" y="2097542"/>
            <a:ext cx="452582" cy="3723271"/>
            <a:chOff x="1633833" y="2097542"/>
            <a:chExt cx="452582" cy="372327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7BCAB20E-8BB4-441C-A00B-FA84BDECCBAB}"/>
                </a:ext>
              </a:extLst>
            </p:cNvPr>
            <p:cNvCxnSpPr>
              <a:cxnSpLocks/>
            </p:cNvCxnSpPr>
            <p:nvPr/>
          </p:nvCxnSpPr>
          <p:spPr>
            <a:xfrm>
              <a:off x="1633834" y="2097542"/>
              <a:ext cx="0" cy="3723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7072A6F9-17D2-490F-A1E3-9075F84C0288}"/>
                </a:ext>
              </a:extLst>
            </p:cNvPr>
            <p:cNvCxnSpPr>
              <a:cxnSpLocks/>
            </p:cNvCxnSpPr>
            <p:nvPr/>
          </p:nvCxnSpPr>
          <p:spPr>
            <a:xfrm>
              <a:off x="1633833" y="2454919"/>
              <a:ext cx="452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F8C72168-DDEE-4122-A593-CC2F47D19F0A}"/>
                </a:ext>
              </a:extLst>
            </p:cNvPr>
            <p:cNvCxnSpPr>
              <a:cxnSpLocks/>
            </p:cNvCxnSpPr>
            <p:nvPr/>
          </p:nvCxnSpPr>
          <p:spPr>
            <a:xfrm>
              <a:off x="1633833" y="3388522"/>
              <a:ext cx="452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19FFE3F4-9203-48C4-9930-AD10D411D209}"/>
                </a:ext>
              </a:extLst>
            </p:cNvPr>
            <p:cNvCxnSpPr>
              <a:cxnSpLocks/>
            </p:cNvCxnSpPr>
            <p:nvPr/>
          </p:nvCxnSpPr>
          <p:spPr>
            <a:xfrm>
              <a:off x="1633833" y="4108486"/>
              <a:ext cx="452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FE47AB95-D2DE-4038-A5B1-4E685BDB538B}"/>
                </a:ext>
              </a:extLst>
            </p:cNvPr>
            <p:cNvCxnSpPr>
              <a:cxnSpLocks/>
            </p:cNvCxnSpPr>
            <p:nvPr/>
          </p:nvCxnSpPr>
          <p:spPr>
            <a:xfrm>
              <a:off x="1633833" y="4708524"/>
              <a:ext cx="452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2033248" y="2277691"/>
            <a:ext cx="3558224" cy="3427237"/>
            <a:chOff x="2033248" y="2277691"/>
            <a:chExt cx="3558224" cy="342723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50A17EA-F3F6-484A-A538-3F76BC2BB3D8}"/>
                </a:ext>
              </a:extLst>
            </p:cNvPr>
            <p:cNvSpPr/>
            <p:nvPr/>
          </p:nvSpPr>
          <p:spPr>
            <a:xfrm>
              <a:off x="2033248" y="2277691"/>
              <a:ext cx="2017962" cy="359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教师基本情况表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4FEC7130-2371-4366-A9F2-AAFC754D5042}"/>
                </a:ext>
              </a:extLst>
            </p:cNvPr>
            <p:cNvSpPr/>
            <p:nvPr/>
          </p:nvSpPr>
          <p:spPr>
            <a:xfrm>
              <a:off x="2033248" y="3211886"/>
              <a:ext cx="2017962" cy="350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教师工作情况表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3A6327DE-BA05-4C21-B29D-1EEB619ECD86}"/>
                </a:ext>
              </a:extLst>
            </p:cNvPr>
            <p:cNvSpPr/>
            <p:nvPr/>
          </p:nvSpPr>
          <p:spPr>
            <a:xfrm>
              <a:off x="2051720" y="3933056"/>
              <a:ext cx="35397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教职工职务职称与工资福利表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8C6BAD74-099B-47F3-96A5-39DB54C76BCF}"/>
                </a:ext>
              </a:extLst>
            </p:cNvPr>
            <p:cNvSpPr/>
            <p:nvPr/>
          </p:nvSpPr>
          <p:spPr>
            <a:xfrm>
              <a:off x="2051720" y="4541058"/>
              <a:ext cx="2249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教职工奖惩情况表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F8AE90A9-83D0-4909-B28B-DE375B7811E5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5013176"/>
              <a:ext cx="0" cy="6917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3444" y="1966894"/>
            <a:ext cx="1854803" cy="1030058"/>
            <a:chOff x="4083444" y="1966894"/>
            <a:chExt cx="1854803" cy="1030058"/>
          </a:xfrm>
        </p:grpSpPr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xmlns="" id="{6140637E-0A2C-4989-AEB7-B0FC5EC99352}"/>
                </a:ext>
              </a:extLst>
            </p:cNvPr>
            <p:cNvSpPr/>
            <p:nvPr/>
          </p:nvSpPr>
          <p:spPr>
            <a:xfrm>
              <a:off x="4083444" y="2112818"/>
              <a:ext cx="110810" cy="71027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498E7633-CAD0-4DA6-BBEC-83868CB05AD8}"/>
                </a:ext>
              </a:extLst>
            </p:cNvPr>
            <p:cNvSpPr/>
            <p:nvPr/>
          </p:nvSpPr>
          <p:spPr>
            <a:xfrm>
              <a:off x="4205080" y="1966894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基本信息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8DDF5BED-2D85-4945-8514-5ABC9B55D334}"/>
                </a:ext>
              </a:extLst>
            </p:cNvPr>
            <p:cNvSpPr/>
            <p:nvPr/>
          </p:nvSpPr>
          <p:spPr>
            <a:xfrm>
              <a:off x="4205080" y="2278105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文化程度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32CFD3BF-60CD-48EC-AE9B-8474BD145AFC}"/>
                </a:ext>
              </a:extLst>
            </p:cNvPr>
            <p:cNvSpPr/>
            <p:nvPr/>
          </p:nvSpPr>
          <p:spPr>
            <a:xfrm>
              <a:off x="4205080" y="2596842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其他个人信息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4731" y="3068960"/>
            <a:ext cx="1828331" cy="719672"/>
            <a:chOff x="4064731" y="3068960"/>
            <a:chExt cx="1828331" cy="71967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2BA1FD21-DEBE-4850-B64D-B4237944D8A1}"/>
                </a:ext>
              </a:extLst>
            </p:cNvPr>
            <p:cNvSpPr/>
            <p:nvPr/>
          </p:nvSpPr>
          <p:spPr>
            <a:xfrm>
              <a:off x="4159895" y="3068960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工作调动情况</a:t>
              </a:r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xmlns="" id="{5FEBECFD-096A-4F95-B185-73EF3D9DE9F2}"/>
                </a:ext>
              </a:extLst>
            </p:cNvPr>
            <p:cNvSpPr/>
            <p:nvPr/>
          </p:nvSpPr>
          <p:spPr>
            <a:xfrm>
              <a:off x="4064731" y="3147806"/>
              <a:ext cx="105974" cy="55400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1EE0CA46-8559-4E19-B826-6D3442C4C355}"/>
                </a:ext>
              </a:extLst>
            </p:cNvPr>
            <p:cNvSpPr/>
            <p:nvPr/>
          </p:nvSpPr>
          <p:spPr>
            <a:xfrm>
              <a:off x="4170721" y="3388522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任教情况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1F551D1-549B-4D3A-95CE-B4912C963035}"/>
              </a:ext>
            </a:extLst>
          </p:cNvPr>
          <p:cNvSpPr/>
          <p:nvPr/>
        </p:nvSpPr>
        <p:spPr>
          <a:xfrm>
            <a:off x="395264" y="823767"/>
            <a:ext cx="3275968" cy="46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</a:rPr>
              <a:t>教职工信息登记表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422080" y="523913"/>
            <a:ext cx="3556973" cy="1843091"/>
            <a:chOff x="5422080" y="523913"/>
            <a:chExt cx="3556973" cy="1843091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444" y="523913"/>
              <a:ext cx="2863609" cy="1843091"/>
            </a:xfrm>
            <a:prstGeom prst="rect">
              <a:avLst/>
            </a:prstGeom>
          </p:spPr>
        </p:pic>
        <p:cxnSp>
          <p:nvCxnSpPr>
            <p:cNvPr id="29" name="直接箭头连接符 28"/>
            <p:cNvCxnSpPr>
              <a:stCxn id="16" idx="3"/>
            </p:cNvCxnSpPr>
            <p:nvPr/>
          </p:nvCxnSpPr>
          <p:spPr bwMode="auto">
            <a:xfrm flipV="1">
              <a:off x="5422080" y="620688"/>
              <a:ext cx="693364" cy="15462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>
            <a:off x="5422080" y="2478160"/>
            <a:ext cx="3556973" cy="1680659"/>
            <a:chOff x="5422080" y="2478160"/>
            <a:chExt cx="3556973" cy="168065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444" y="2535667"/>
              <a:ext cx="2863609" cy="1623152"/>
            </a:xfrm>
            <a:prstGeom prst="rect">
              <a:avLst/>
            </a:prstGeom>
          </p:spPr>
        </p:pic>
        <p:cxnSp>
          <p:nvCxnSpPr>
            <p:cNvPr id="33" name="直接箭头连接符 32"/>
            <p:cNvCxnSpPr>
              <a:stCxn id="17" idx="3"/>
            </p:cNvCxnSpPr>
            <p:nvPr/>
          </p:nvCxnSpPr>
          <p:spPr bwMode="auto">
            <a:xfrm>
              <a:off x="5422080" y="2478160"/>
              <a:ext cx="693364" cy="1186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6" name="直接连接符 35"/>
          <p:cNvCxnSpPr/>
          <p:nvPr/>
        </p:nvCxnSpPr>
        <p:spPr bwMode="auto">
          <a:xfrm>
            <a:off x="7596336" y="4340174"/>
            <a:ext cx="0" cy="736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141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6632"/>
            <a:ext cx="6624736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548680"/>
            <a:ext cx="4536504" cy="541709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91880" y="893208"/>
            <a:ext cx="2213992" cy="2031736"/>
            <a:chOff x="3491880" y="893208"/>
            <a:chExt cx="2213992" cy="2031736"/>
          </a:xfrm>
        </p:grpSpPr>
        <p:sp>
          <p:nvSpPr>
            <p:cNvPr id="8" name="弧形 7"/>
            <p:cNvSpPr/>
            <p:nvPr/>
          </p:nvSpPr>
          <p:spPr bwMode="auto">
            <a:xfrm rot="10800000">
              <a:off x="3491880" y="1052736"/>
              <a:ext cx="2213992" cy="1872208"/>
            </a:xfrm>
            <a:prstGeom prst="arc">
              <a:avLst>
                <a:gd name="adj1" fmla="val 18019990"/>
                <a:gd name="adj2" fmla="val 8485722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491880" y="893208"/>
              <a:ext cx="360040" cy="5040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35035" y="1937324"/>
            <a:ext cx="2092949" cy="2613066"/>
            <a:chOff x="3131840" y="311878"/>
            <a:chExt cx="2574032" cy="2613066"/>
          </a:xfrm>
        </p:grpSpPr>
        <p:sp>
          <p:nvSpPr>
            <p:cNvPr id="15" name="弧形 14"/>
            <p:cNvSpPr/>
            <p:nvPr/>
          </p:nvSpPr>
          <p:spPr bwMode="auto">
            <a:xfrm rot="10800000">
              <a:off x="3491880" y="311878"/>
              <a:ext cx="2213992" cy="2613066"/>
            </a:xfrm>
            <a:prstGeom prst="arc">
              <a:avLst>
                <a:gd name="adj1" fmla="val 17321003"/>
                <a:gd name="adj2" fmla="val 5274574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131840" y="893208"/>
              <a:ext cx="360040" cy="5040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58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5"/>
          <p:cNvGrpSpPr>
            <a:grpSpLocks/>
          </p:cNvGrpSpPr>
          <p:nvPr/>
        </p:nvGrpSpPr>
        <p:grpSpPr bwMode="auto">
          <a:xfrm>
            <a:off x="2085092" y="1819067"/>
            <a:ext cx="5400600" cy="4248472"/>
            <a:chOff x="1701" y="73"/>
            <a:chExt cx="3212" cy="2949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768" y="73"/>
              <a:ext cx="688" cy="680"/>
              <a:chOff x="1165" y="1298"/>
              <a:chExt cx="708" cy="771"/>
            </a:xfrm>
          </p:grpSpPr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1" name="Group 10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62" name="Rectangle 11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教材</a:t>
                  </a:r>
                </a:p>
              </p:txBody>
            </p:sp>
            <p:sp>
              <p:nvSpPr>
                <p:cNvPr id="63" name="Rectangle 12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4" name="Rectangle 13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1701" y="1202"/>
              <a:ext cx="635" cy="680"/>
              <a:chOff x="1165" y="1298"/>
              <a:chExt cx="708" cy="771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" name="Group 16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57" name="Rectangle 17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封面</a:t>
                  </a:r>
                </a:p>
              </p:txBody>
            </p:sp>
            <p:sp>
              <p:nvSpPr>
                <p:cNvPr id="58" name="Rectangle 18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59" name="Rectangle 19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7" name="Group 102"/>
            <p:cNvGrpSpPr>
              <a:grpSpLocks/>
            </p:cNvGrpSpPr>
            <p:nvPr/>
          </p:nvGrpSpPr>
          <p:grpSpPr bwMode="auto">
            <a:xfrm>
              <a:off x="3053" y="754"/>
              <a:ext cx="132" cy="298"/>
              <a:chOff x="851" y="119"/>
              <a:chExt cx="132" cy="298"/>
            </a:xfrm>
          </p:grpSpPr>
          <p:sp>
            <p:nvSpPr>
              <p:cNvPr id="52" name="Line 27"/>
              <p:cNvSpPr>
                <a:spLocks noChangeShapeType="1"/>
              </p:cNvSpPr>
              <p:nvPr/>
            </p:nvSpPr>
            <p:spPr bwMode="auto">
              <a:xfrm>
                <a:off x="915" y="119"/>
                <a:ext cx="0" cy="1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28"/>
              <p:cNvSpPr>
                <a:spLocks noChangeShapeType="1"/>
              </p:cNvSpPr>
              <p:nvPr/>
            </p:nvSpPr>
            <p:spPr bwMode="auto">
              <a:xfrm>
                <a:off x="919" y="315"/>
                <a:ext cx="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AutoShape 29"/>
              <p:cNvSpPr>
                <a:spLocks noChangeArrowheads="1"/>
              </p:cNvSpPr>
              <p:nvPr/>
            </p:nvSpPr>
            <p:spPr bwMode="auto">
              <a:xfrm>
                <a:off x="851" y="214"/>
                <a:ext cx="132" cy="10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4241" y="981"/>
              <a:ext cx="273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楷体_GB2312" pitchFamily="49" charset="-122"/>
                  <a:ea typeface="楷体_GB2312" pitchFamily="49" charset="-122"/>
                </a:rPr>
                <a:t>1,m</a:t>
              </a:r>
            </a:p>
          </p:txBody>
        </p:sp>
        <p:grpSp>
          <p:nvGrpSpPr>
            <p:cNvPr id="9" name="Group 71"/>
            <p:cNvGrpSpPr>
              <a:grpSpLocks/>
            </p:cNvGrpSpPr>
            <p:nvPr/>
          </p:nvGrpSpPr>
          <p:grpSpPr bwMode="auto">
            <a:xfrm>
              <a:off x="2426" y="1202"/>
              <a:ext cx="635" cy="680"/>
              <a:chOff x="1165" y="1298"/>
              <a:chExt cx="708" cy="771"/>
            </a:xfrm>
          </p:grpSpPr>
          <p:sp>
            <p:nvSpPr>
              <p:cNvPr id="47" name="Rectangle 72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" name="Group 73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49" name="Rectangle 74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前言</a:t>
                  </a:r>
                </a:p>
              </p:txBody>
            </p:sp>
            <p:sp>
              <p:nvSpPr>
                <p:cNvPr id="50" name="Rectangle 75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51" name="Rectangle 76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0" name="Group 77"/>
            <p:cNvGrpSpPr>
              <a:grpSpLocks/>
            </p:cNvGrpSpPr>
            <p:nvPr/>
          </p:nvGrpSpPr>
          <p:grpSpPr bwMode="auto">
            <a:xfrm>
              <a:off x="3152" y="1202"/>
              <a:ext cx="635" cy="680"/>
              <a:chOff x="1165" y="1298"/>
              <a:chExt cx="708" cy="771"/>
            </a:xfrm>
          </p:grpSpPr>
          <p:sp>
            <p:nvSpPr>
              <p:cNvPr id="42" name="Rectangle 78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3" name="Group 79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44" name="Rectangle 80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目录</a:t>
                  </a:r>
                </a:p>
              </p:txBody>
            </p:sp>
            <p:sp>
              <p:nvSpPr>
                <p:cNvPr id="45" name="Rectangle 81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" name="Rectangle 82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1" name="Group 83"/>
            <p:cNvGrpSpPr>
              <a:grpSpLocks/>
            </p:cNvGrpSpPr>
            <p:nvPr/>
          </p:nvGrpSpPr>
          <p:grpSpPr bwMode="auto">
            <a:xfrm>
              <a:off x="3877" y="1202"/>
              <a:ext cx="635" cy="680"/>
              <a:chOff x="1165" y="1298"/>
              <a:chExt cx="708" cy="771"/>
            </a:xfrm>
          </p:grpSpPr>
          <p:sp>
            <p:nvSpPr>
              <p:cNvPr id="37" name="Rectangle 84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" name="Group 85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39" name="Rectangle 86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章</a:t>
                  </a:r>
                </a:p>
              </p:txBody>
            </p:sp>
            <p:sp>
              <p:nvSpPr>
                <p:cNvPr id="40" name="Rectangle 87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1" name="Rectangle 88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2" name="Group 89"/>
            <p:cNvGrpSpPr>
              <a:grpSpLocks/>
            </p:cNvGrpSpPr>
            <p:nvPr/>
          </p:nvGrpSpPr>
          <p:grpSpPr bwMode="auto">
            <a:xfrm>
              <a:off x="3553" y="2342"/>
              <a:ext cx="635" cy="680"/>
              <a:chOff x="1165" y="1298"/>
              <a:chExt cx="708" cy="771"/>
            </a:xfrm>
          </p:grpSpPr>
          <p:sp>
            <p:nvSpPr>
              <p:cNvPr id="32" name="Rectangle 90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34" name="Rectangle 92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节</a:t>
                  </a:r>
                </a:p>
              </p:txBody>
            </p:sp>
            <p:sp>
              <p:nvSpPr>
                <p:cNvPr id="35" name="Rectangle 93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36" name="Rectangle 94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3" name="Group 95"/>
            <p:cNvGrpSpPr>
              <a:grpSpLocks/>
            </p:cNvGrpSpPr>
            <p:nvPr/>
          </p:nvGrpSpPr>
          <p:grpSpPr bwMode="auto">
            <a:xfrm>
              <a:off x="4278" y="2342"/>
              <a:ext cx="635" cy="680"/>
              <a:chOff x="1165" y="1298"/>
              <a:chExt cx="708" cy="771"/>
            </a:xfrm>
          </p:grpSpPr>
          <p:sp>
            <p:nvSpPr>
              <p:cNvPr id="27" name="Rectangle 96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" name="Group 97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29" name="Rectangle 98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习题</a:t>
                  </a:r>
                </a:p>
              </p:txBody>
            </p:sp>
            <p:sp>
              <p:nvSpPr>
                <p:cNvPr id="30" name="Rectangle 99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31" name="Rectangle 100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sp>
          <p:nvSpPr>
            <p:cNvPr id="14" name="Line 101"/>
            <p:cNvSpPr>
              <a:spLocks noChangeShapeType="1"/>
            </p:cNvSpPr>
            <p:nvPr/>
          </p:nvSpPr>
          <p:spPr bwMode="auto">
            <a:xfrm>
              <a:off x="2018" y="1063"/>
              <a:ext cx="2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03"/>
            <p:cNvSpPr>
              <a:spLocks noChangeShapeType="1"/>
            </p:cNvSpPr>
            <p:nvPr/>
          </p:nvSpPr>
          <p:spPr bwMode="auto">
            <a:xfrm>
              <a:off x="201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04"/>
            <p:cNvSpPr>
              <a:spLocks noChangeShapeType="1"/>
            </p:cNvSpPr>
            <p:nvPr/>
          </p:nvSpPr>
          <p:spPr bwMode="auto">
            <a:xfrm>
              <a:off x="2744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05"/>
            <p:cNvSpPr>
              <a:spLocks noChangeShapeType="1"/>
            </p:cNvSpPr>
            <p:nvPr/>
          </p:nvSpPr>
          <p:spPr bwMode="auto">
            <a:xfrm>
              <a:off x="347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06"/>
            <p:cNvSpPr>
              <a:spLocks noChangeShapeType="1"/>
            </p:cNvSpPr>
            <p:nvPr/>
          </p:nvSpPr>
          <p:spPr bwMode="auto">
            <a:xfrm>
              <a:off x="419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Group 107"/>
            <p:cNvGrpSpPr>
              <a:grpSpLocks/>
            </p:cNvGrpSpPr>
            <p:nvPr/>
          </p:nvGrpSpPr>
          <p:grpSpPr bwMode="auto">
            <a:xfrm>
              <a:off x="4142" y="1886"/>
              <a:ext cx="132" cy="298"/>
              <a:chOff x="851" y="119"/>
              <a:chExt cx="132" cy="298"/>
            </a:xfrm>
          </p:grpSpPr>
          <p:sp>
            <p:nvSpPr>
              <p:cNvPr id="24" name="Line 108"/>
              <p:cNvSpPr>
                <a:spLocks noChangeShapeType="1"/>
              </p:cNvSpPr>
              <p:nvPr/>
            </p:nvSpPr>
            <p:spPr bwMode="auto">
              <a:xfrm>
                <a:off x="915" y="119"/>
                <a:ext cx="0" cy="1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09"/>
              <p:cNvSpPr>
                <a:spLocks noChangeShapeType="1"/>
              </p:cNvSpPr>
              <p:nvPr/>
            </p:nvSpPr>
            <p:spPr bwMode="auto">
              <a:xfrm>
                <a:off x="919" y="315"/>
                <a:ext cx="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AutoShape 110"/>
              <p:cNvSpPr>
                <a:spLocks noChangeArrowheads="1"/>
              </p:cNvSpPr>
              <p:nvPr/>
            </p:nvSpPr>
            <p:spPr bwMode="auto">
              <a:xfrm>
                <a:off x="851" y="214"/>
                <a:ext cx="132" cy="10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" name="Line 111"/>
            <p:cNvSpPr>
              <a:spLocks noChangeShapeType="1"/>
            </p:cNvSpPr>
            <p:nvPr/>
          </p:nvSpPr>
          <p:spPr bwMode="auto">
            <a:xfrm>
              <a:off x="3870" y="2197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12"/>
            <p:cNvSpPr>
              <a:spLocks noChangeShapeType="1"/>
            </p:cNvSpPr>
            <p:nvPr/>
          </p:nvSpPr>
          <p:spPr bwMode="auto">
            <a:xfrm>
              <a:off x="3870" y="2197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13"/>
            <p:cNvSpPr>
              <a:spLocks noChangeShapeType="1"/>
            </p:cNvSpPr>
            <p:nvPr/>
          </p:nvSpPr>
          <p:spPr bwMode="auto">
            <a:xfrm>
              <a:off x="4604" y="2197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114"/>
            <p:cNvSpPr>
              <a:spLocks noChangeArrowheads="1"/>
            </p:cNvSpPr>
            <p:nvPr/>
          </p:nvSpPr>
          <p:spPr bwMode="auto">
            <a:xfrm>
              <a:off x="3560" y="2115"/>
              <a:ext cx="22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楷体_GB2312" pitchFamily="49" charset="-122"/>
                  <a:ea typeface="楷体_GB2312" pitchFamily="49" charset="-122"/>
                </a:rPr>
                <a:t>1,n</a:t>
              </a:r>
            </a:p>
          </p:txBody>
        </p:sp>
      </p:grpSp>
      <p:sp>
        <p:nvSpPr>
          <p:cNvPr id="65" name="Text Box 5"/>
          <p:cNvSpPr txBox="1">
            <a:spLocks noChangeArrowheads="1"/>
          </p:cNvSpPr>
          <p:nvPr/>
        </p:nvSpPr>
        <p:spPr bwMode="auto">
          <a:xfrm>
            <a:off x="683132" y="1014433"/>
            <a:ext cx="3256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对象的多层次组合关系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4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725403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08720"/>
            <a:ext cx="4176464" cy="441920"/>
          </a:xfrm>
        </p:spPr>
        <p:txBody>
          <a:bodyPr/>
          <a:lstStyle/>
          <a:p>
            <a:pPr eaLnBrk="1" hangingPunct="1"/>
            <a:r>
              <a:rPr lang="zh-CN" altLang="en-US" sz="2400" b="1" dirty="0">
                <a:latin typeface="+mn-ea"/>
                <a:ea typeface="+mn-ea"/>
              </a:rPr>
              <a:t>一</a:t>
            </a:r>
            <a:r>
              <a:rPr lang="zh-CN" altLang="en-US" sz="2400" b="1" dirty="0" smtClean="0">
                <a:latin typeface="+mn-ea"/>
                <a:ea typeface="+mn-ea"/>
              </a:rPr>
              <a:t>个关于“地震”的新闻框架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11560" y="1772816"/>
            <a:ext cx="7992888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某年某月某日，某地发生</a:t>
            </a:r>
            <a:r>
              <a:rPr lang="en-US" altLang="zh-CN" sz="2000" b="1" dirty="0" smtClean="0">
                <a:latin typeface="+mn-ea"/>
                <a:ea typeface="+mn-ea"/>
              </a:rPr>
              <a:t>6.0</a:t>
            </a:r>
            <a:r>
              <a:rPr lang="zh-CN" altLang="en-US" sz="2000" b="1" dirty="0" smtClean="0">
                <a:latin typeface="+mn-ea"/>
                <a:ea typeface="+mn-ea"/>
              </a:rPr>
              <a:t>级地震，若以膨胀注水孕震模式为标准，则三项地震前兆中的波速比为</a:t>
            </a:r>
            <a:r>
              <a:rPr lang="en-US" altLang="zh-CN" sz="2000" b="1" dirty="0" smtClean="0">
                <a:latin typeface="+mn-ea"/>
                <a:ea typeface="+mn-ea"/>
              </a:rPr>
              <a:t>0.45</a:t>
            </a:r>
            <a:r>
              <a:rPr lang="zh-CN" altLang="en-US" sz="2000" b="1" dirty="0" smtClean="0">
                <a:latin typeface="+mn-ea"/>
                <a:ea typeface="+mn-ea"/>
              </a:rPr>
              <a:t>，水氡含量为</a:t>
            </a:r>
            <a:r>
              <a:rPr lang="en-US" altLang="zh-CN" sz="2000" b="1" dirty="0" smtClean="0">
                <a:latin typeface="+mn-ea"/>
                <a:ea typeface="+mn-ea"/>
              </a:rPr>
              <a:t>0.43</a:t>
            </a:r>
            <a:r>
              <a:rPr lang="zh-CN" altLang="en-US" sz="2000" b="1" dirty="0" smtClean="0">
                <a:latin typeface="+mn-ea"/>
                <a:ea typeface="+mn-ea"/>
              </a:rPr>
              <a:t>，地形改变为</a:t>
            </a:r>
            <a:r>
              <a:rPr lang="en-US" altLang="zh-CN" sz="2000" b="1" dirty="0" smtClean="0">
                <a:latin typeface="+mn-ea"/>
                <a:ea typeface="+mn-ea"/>
              </a:rPr>
              <a:t>0.60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04372"/>
            <a:ext cx="3262241" cy="288032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4067944" y="2506454"/>
            <a:ext cx="4536504" cy="35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08720"/>
            <a:ext cx="2880320" cy="503337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框架表示法的</a:t>
            </a:r>
            <a:r>
              <a:rPr lang="zh-CN" altLang="en-US" sz="2400" b="1" dirty="0">
                <a:latin typeface="+mn-ea"/>
                <a:ea typeface="+mn-ea"/>
              </a:rPr>
              <a:t>特点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46712" y="1844824"/>
            <a:ext cx="792793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结构性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n-ea"/>
              </a:rPr>
              <a:t>    </a:t>
            </a:r>
            <a:r>
              <a:rPr lang="zh-CN" altLang="en-US" sz="2000" dirty="0" smtClean="0">
                <a:latin typeface="+mn-ea"/>
              </a:rPr>
              <a:t>便于</a:t>
            </a:r>
            <a:r>
              <a:rPr lang="zh-CN" altLang="en-US" sz="2000" dirty="0">
                <a:latin typeface="+mn-ea"/>
              </a:rPr>
              <a:t>表达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结构性知识</a:t>
            </a:r>
            <a:r>
              <a:rPr lang="zh-CN" altLang="en-US" sz="2000" dirty="0">
                <a:latin typeface="+mn-ea"/>
              </a:rPr>
              <a:t>，能够将知识的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内部结构关系</a:t>
            </a:r>
            <a:r>
              <a:rPr lang="zh-CN" altLang="en-US" sz="2000" dirty="0">
                <a:latin typeface="+mn-ea"/>
              </a:rPr>
              <a:t>及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知识间的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联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系</a:t>
            </a:r>
            <a:r>
              <a:rPr lang="zh-CN" altLang="en-US" sz="2000" dirty="0">
                <a:latin typeface="+mn-ea"/>
              </a:rPr>
              <a:t>表示出来。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继承性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000" dirty="0" smtClean="0">
                <a:latin typeface="+mn-ea"/>
              </a:rPr>
              <a:t>    框架</a:t>
            </a:r>
            <a:r>
              <a:rPr lang="zh-CN" altLang="en-US" sz="2000" dirty="0">
                <a:latin typeface="+mn-ea"/>
              </a:rPr>
              <a:t>网络中，下层框架可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继承</a:t>
            </a:r>
            <a:r>
              <a:rPr lang="zh-CN" altLang="en-US" sz="2000" dirty="0">
                <a:latin typeface="+mn-ea"/>
              </a:rPr>
              <a:t>上层框架的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槽值</a:t>
            </a:r>
            <a:r>
              <a:rPr lang="en-US" altLang="zh-CN" sz="2000" dirty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属性值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，也可以进行补充和修改。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自然性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latin typeface="+mn-ea"/>
              </a:rPr>
              <a:t>    与</a:t>
            </a:r>
            <a:r>
              <a:rPr lang="zh-CN" altLang="en-US" sz="2000" dirty="0">
                <a:latin typeface="+mn-ea"/>
              </a:rPr>
              <a:t>人类观察事物的思维活动一致。</a:t>
            </a:r>
          </a:p>
        </p:txBody>
      </p:sp>
    </p:spTree>
    <p:extLst>
      <p:ext uri="{BB962C8B-B14F-4D97-AF65-F5344CB8AC3E}">
        <p14:creationId xmlns:p14="http://schemas.microsoft.com/office/powerpoint/2010/main" val="3563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2625" y="838200"/>
            <a:ext cx="8065839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2.8 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Graph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Mapping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Domain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71835" y="1772816"/>
            <a:ext cx="8004621" cy="3168352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b="1" dirty="0" smtClean="0">
                <a:latin typeface="+mn-ea"/>
              </a:rPr>
              <a:t>也称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科学知识图谱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知识域可视化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映射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地图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b="1" dirty="0" smtClean="0">
                <a:latin typeface="+mn-ea"/>
              </a:rPr>
              <a:t>通过</a:t>
            </a:r>
            <a:r>
              <a:rPr lang="zh-CN" altLang="en-US" sz="2000" b="1" dirty="0" smtClean="0"/>
              <a:t>将数学</a:t>
            </a:r>
            <a:r>
              <a:rPr lang="zh-CN" altLang="en-US" sz="2000" b="1" dirty="0"/>
              <a:t>、图形学、信息</a:t>
            </a:r>
            <a:r>
              <a:rPr lang="zh-CN" altLang="en-US" sz="2000" b="1" dirty="0" smtClean="0"/>
              <a:t>可视化等</a:t>
            </a:r>
            <a:r>
              <a:rPr lang="zh-CN" altLang="en-US" sz="2000" b="1" dirty="0"/>
              <a:t>学科的理论与</a:t>
            </a:r>
            <a:r>
              <a:rPr lang="zh-CN" altLang="en-US" sz="2000" b="1" dirty="0" smtClean="0"/>
              <a:t>方法，与</a:t>
            </a:r>
            <a:r>
              <a:rPr lang="zh-CN" altLang="en-US" sz="2000" b="1" dirty="0"/>
              <a:t>计量学引文分析、共现分析等方法结合，并利用</a:t>
            </a:r>
            <a:r>
              <a:rPr lang="zh-CN" altLang="en-US" sz="2000" b="1" dirty="0">
                <a:solidFill>
                  <a:srgbClr val="FF0000"/>
                </a:solidFill>
              </a:rPr>
              <a:t>可视化的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图谱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/>
              <a:t>图形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/>
              <a:t>，形象展示</a:t>
            </a:r>
            <a:r>
              <a:rPr lang="zh-CN" altLang="en-US" sz="2000" b="1" dirty="0"/>
              <a:t>学科的核心结构、发展历史、前沿领域以及整体知识</a:t>
            </a:r>
            <a:r>
              <a:rPr lang="zh-CN" altLang="en-US" sz="2000" b="1" dirty="0" smtClean="0"/>
              <a:t>架构，达到</a:t>
            </a:r>
            <a:r>
              <a:rPr lang="zh-CN" altLang="en-US" sz="2000" b="1" dirty="0"/>
              <a:t>多学科</a:t>
            </a:r>
            <a:r>
              <a:rPr lang="zh-CN" altLang="en-US" sz="2000" b="1" dirty="0" smtClean="0"/>
              <a:t>融合的</a:t>
            </a:r>
            <a:r>
              <a:rPr lang="zh-CN" altLang="en-US" sz="2000" b="1" dirty="0"/>
              <a:t>现代理论。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原理：</a:t>
            </a:r>
            <a:r>
              <a:rPr lang="zh-CN" altLang="en-US" sz="2000" b="1" dirty="0" smtClean="0">
                <a:latin typeface="+mn-ea"/>
              </a:rPr>
              <a:t>将复杂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知识域，通过</a:t>
            </a:r>
            <a:r>
              <a:rPr lang="zh-CN" altLang="en-US" sz="2000" b="1" dirty="0">
                <a:latin typeface="+mn-ea"/>
              </a:rPr>
              <a:t>数据挖掘、信息处理、知识</a:t>
            </a:r>
            <a:r>
              <a:rPr lang="zh-CN" altLang="en-US" sz="2000" b="1" dirty="0" smtClean="0">
                <a:latin typeface="+mn-ea"/>
              </a:rPr>
              <a:t>计量及图形</a:t>
            </a:r>
            <a:r>
              <a:rPr lang="zh-CN" altLang="en-US" sz="2000" b="1" dirty="0">
                <a:latin typeface="+mn-ea"/>
              </a:rPr>
              <a:t>绘制而显示出来</a:t>
            </a:r>
            <a:r>
              <a:rPr lang="zh-CN" altLang="en-US" sz="2000" b="1" dirty="0" smtClean="0">
                <a:latin typeface="+mn-ea"/>
              </a:rPr>
              <a:t>，揭示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知识间的联系</a:t>
            </a:r>
            <a:r>
              <a:rPr lang="zh-CN" altLang="en-US" sz="2000" b="1" dirty="0" smtClean="0">
                <a:latin typeface="+mn-ea"/>
              </a:rPr>
              <a:t>及其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动态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发展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规律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67944" y="5229200"/>
            <a:ext cx="4608512" cy="5040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→图形化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\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网络化的</a:t>
            </a:r>
            <a:r>
              <a:rPr lang="zh-CN" altLang="en-US" sz="2800" dirty="0">
                <a:latin typeface="+mn-ea"/>
                <a:ea typeface="+mn-ea"/>
              </a:rPr>
              <a:t>知识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2167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8856" y="1052736"/>
            <a:ext cx="108012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06" y="548680"/>
            <a:ext cx="1524466" cy="96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48680"/>
            <a:ext cx="1524466" cy="963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9" y="2492896"/>
            <a:ext cx="7722273" cy="338437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3568" y="1820960"/>
            <a:ext cx="5922074" cy="38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背景：因法航飞行员罢工，众多航班取消。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4"/>
          <p:cNvSpPr>
            <a:spLocks noChangeArrowheads="1"/>
          </p:cNvSpPr>
          <p:nvPr/>
        </p:nvSpPr>
        <p:spPr bwMode="auto">
          <a:xfrm>
            <a:off x="618281" y="620688"/>
            <a:ext cx="6329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八数码问题的状态空间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188" y="1838325"/>
            <a:ext cx="8064500" cy="83740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放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个数码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格为空。空格四周上下左右的数码可移动到空格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。问题布局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之一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388" name="组合 18"/>
          <p:cNvGrpSpPr>
            <a:grpSpLocks/>
          </p:cNvGrpSpPr>
          <p:nvPr/>
        </p:nvGrpSpPr>
        <p:grpSpPr bwMode="auto">
          <a:xfrm>
            <a:off x="3455194" y="3085923"/>
            <a:ext cx="2376487" cy="2376487"/>
            <a:chOff x="3131840" y="2924944"/>
            <a:chExt cx="2376264" cy="2376264"/>
          </a:xfrm>
        </p:grpSpPr>
        <p:sp>
          <p:nvSpPr>
            <p:cNvPr id="16389" name="矩形 9"/>
            <p:cNvSpPr>
              <a:spLocks noChangeArrowheads="1"/>
            </p:cNvSpPr>
            <p:nvPr/>
          </p:nvSpPr>
          <p:spPr bwMode="auto">
            <a:xfrm>
              <a:off x="3131840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0" name="矩形 10"/>
            <p:cNvSpPr>
              <a:spLocks noChangeArrowheads="1"/>
            </p:cNvSpPr>
            <p:nvPr/>
          </p:nvSpPr>
          <p:spPr bwMode="auto">
            <a:xfrm>
              <a:off x="3923928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1" name="矩形 11"/>
            <p:cNvSpPr>
              <a:spLocks noChangeArrowheads="1"/>
            </p:cNvSpPr>
            <p:nvPr/>
          </p:nvSpPr>
          <p:spPr bwMode="auto">
            <a:xfrm>
              <a:off x="4716016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2" name="矩形 12"/>
            <p:cNvSpPr>
              <a:spLocks noChangeArrowheads="1"/>
            </p:cNvSpPr>
            <p:nvPr/>
          </p:nvSpPr>
          <p:spPr bwMode="auto">
            <a:xfrm>
              <a:off x="3131840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矩形 13"/>
            <p:cNvSpPr>
              <a:spLocks noChangeArrowheads="1"/>
            </p:cNvSpPr>
            <p:nvPr/>
          </p:nvSpPr>
          <p:spPr bwMode="auto">
            <a:xfrm>
              <a:off x="3923928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矩形 14"/>
            <p:cNvSpPr>
              <a:spLocks noChangeArrowheads="1"/>
            </p:cNvSpPr>
            <p:nvPr/>
          </p:nvSpPr>
          <p:spPr bwMode="auto">
            <a:xfrm>
              <a:off x="4716016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矩形 15"/>
            <p:cNvSpPr>
              <a:spLocks noChangeArrowheads="1"/>
            </p:cNvSpPr>
            <p:nvPr/>
          </p:nvSpPr>
          <p:spPr bwMode="auto">
            <a:xfrm>
              <a:off x="3131840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矩形 16"/>
            <p:cNvSpPr>
              <a:spLocks noChangeArrowheads="1"/>
            </p:cNvSpPr>
            <p:nvPr/>
          </p:nvSpPr>
          <p:spPr bwMode="auto">
            <a:xfrm>
              <a:off x="3923928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7" name="矩形 17"/>
            <p:cNvSpPr>
              <a:spLocks noChangeArrowheads="1"/>
            </p:cNvSpPr>
            <p:nvPr/>
          </p:nvSpPr>
          <p:spPr bwMode="auto">
            <a:xfrm>
              <a:off x="4716016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45233" y="3573016"/>
            <a:ext cx="6600292" cy="1586907"/>
            <a:chOff x="1345233" y="3889553"/>
            <a:chExt cx="6600292" cy="15869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895864"/>
              <a:ext cx="1501317" cy="15013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233" y="3889553"/>
              <a:ext cx="1586907" cy="1586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920880" cy="417646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1052736"/>
            <a:ext cx="201622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事件语义链接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0097"/>
            <a:ext cx="8229600" cy="32723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607"/>
            <a:ext cx="9144000" cy="366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2214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871"/>
            <a:ext cx="9144000" cy="3972393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6272" y="1072496"/>
            <a:ext cx="108012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650162" y="1772816"/>
            <a:ext cx="7882278" cy="2520280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知识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图谱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语义网络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b="1" dirty="0">
                <a:latin typeface="+mn-ea"/>
              </a:rPr>
              <a:t>知识</a:t>
            </a:r>
            <a:r>
              <a:rPr lang="zh-CN" altLang="en-US" sz="2400" b="1" dirty="0" smtClean="0">
                <a:latin typeface="+mn-ea"/>
              </a:rPr>
              <a:t>图谱就是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知识点连接而成的语义网络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图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实体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)\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”表示实体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各种语义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6272" y="953432"/>
            <a:ext cx="10354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可知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6272" y="953432"/>
            <a:ext cx="341167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知识图谱的目的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69920" y="1762937"/>
            <a:ext cx="7862520" cy="3596632"/>
          </a:xfrm>
        </p:spPr>
        <p:txBody>
          <a:bodyPr lIns="0" tIns="0" rIns="0" bIns="0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、找到正确的内容</a:t>
            </a:r>
            <a:r>
              <a:rPr lang="zh-CN" altLang="en-US" sz="2000" b="1" dirty="0" smtClean="0">
                <a:latin typeface="+mn-ea"/>
              </a:rPr>
              <a:t/>
            </a:r>
            <a:br>
              <a:rPr lang="zh-CN" altLang="en-US" sz="2000" b="1" dirty="0" smtClean="0">
                <a:latin typeface="+mn-ea"/>
              </a:rPr>
            </a:br>
            <a:r>
              <a:rPr lang="zh-CN" altLang="en-US" sz="2000" b="1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搜索引擎经常会面临一词多义情况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zh-CN" altLang="en-US" sz="2000" b="1" dirty="0" smtClean="0">
                <a:latin typeface="+mn-ea"/>
              </a:rPr>
              <a:t>“笑傲江湖”，小说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电影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“李娜”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运动员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歌手</a:t>
            </a:r>
            <a:r>
              <a:rPr lang="en-US" altLang="zh-CN" sz="2000" b="1" dirty="0" smtClean="0">
                <a:latin typeface="+mn-ea"/>
              </a:rPr>
              <a:t>…?</a:t>
            </a:r>
            <a:endParaRPr lang="zh-CN" altLang="en-US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“文章”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人名</a:t>
            </a:r>
            <a:r>
              <a:rPr lang="en-US" altLang="zh-CN" sz="2000" b="1" dirty="0" smtClean="0">
                <a:latin typeface="+mn-ea"/>
              </a:rPr>
              <a:t>/article…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“小米”，公司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手机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农作物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“火箭”，太空运载工具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武器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184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83568" y="1772816"/>
            <a:ext cx="7920880" cy="2592288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用户搜索某个</a:t>
            </a:r>
            <a:r>
              <a:rPr lang="zh-CN" altLang="en-US" sz="2000" b="1" dirty="0">
                <a:latin typeface="+mn-ea"/>
              </a:rPr>
              <a:t>目标</a:t>
            </a:r>
            <a:r>
              <a:rPr lang="zh-CN" altLang="en-US" sz="2000" b="1" dirty="0" smtClean="0">
                <a:latin typeface="+mn-ea"/>
              </a:rPr>
              <a:t>时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如居里夫人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，诸如她的简介、出生年代、籍贯，家庭、学术成就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都可能是感兴趣的内容。借助知识图谱，</a:t>
            </a:r>
            <a:r>
              <a:rPr lang="zh-CN" altLang="en-US" sz="2000" b="1" dirty="0">
                <a:latin typeface="+mn-ea"/>
              </a:rPr>
              <a:t>即</a:t>
            </a:r>
            <a:r>
              <a:rPr lang="zh-CN" altLang="en-US" sz="2000" b="1" dirty="0" smtClean="0">
                <a:latin typeface="+mn-ea"/>
              </a:rPr>
              <a:t>可将这些信息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条理清晰</a:t>
            </a:r>
            <a:r>
              <a:rPr lang="zh-CN" altLang="en-US" sz="2000" b="1" dirty="0" smtClean="0">
                <a:latin typeface="+mn-ea"/>
              </a:rPr>
              <a:t>的展示，无需再逐层打开网页了解。</a:t>
            </a: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</a:rPr>
              <a:t>一个</a:t>
            </a:r>
            <a:r>
              <a:rPr lang="zh-CN" altLang="en-US" sz="2000" b="1" dirty="0" smtClean="0">
                <a:latin typeface="+mn-ea"/>
              </a:rPr>
              <a:t>目标的属性会特别多，关注点各不相同，不可能将知识图谱中所有的内容都展示给用户。利用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特定的算法</a:t>
            </a:r>
            <a:r>
              <a:rPr lang="zh-CN" altLang="en-US" sz="2000" b="1" dirty="0" smtClean="0">
                <a:latin typeface="+mn-ea"/>
              </a:rPr>
              <a:t>，计算出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哪些才是用户最关心的内容</a:t>
            </a:r>
            <a:r>
              <a:rPr lang="zh-CN" altLang="en-US" sz="2000" b="1" dirty="0" smtClean="0">
                <a:latin typeface="+mn-ea"/>
              </a:rPr>
              <a:t>，仅将这些最感兴趣的内容呈现出来。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3568" y="1052736"/>
            <a:ext cx="309634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+mn-ea"/>
              </a:rPr>
              <a:t>2</a:t>
            </a:r>
            <a:r>
              <a:rPr lang="zh-CN" altLang="en-US" sz="2400" b="1" smtClean="0">
                <a:latin typeface="+mn-ea"/>
              </a:rPr>
              <a:t>、展示更恰当的摘要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9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52504" y="1794000"/>
            <a:ext cx="7992888" cy="3363192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激发用户的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求知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探索欲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000" b="1" dirty="0" smtClean="0">
                <a:latin typeface="+mn-ea"/>
              </a:rPr>
              <a:t>    通过知识图谱，可了解以前不知道的事物，以及这些不同事物之间的关联。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根据事物的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相关度</a:t>
            </a:r>
            <a:r>
              <a:rPr lang="zh-CN" altLang="en-US" sz="2000" b="1" dirty="0" smtClean="0">
                <a:latin typeface="+mn-ea"/>
              </a:rPr>
              <a:t>做出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推荐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latin typeface="+mn-ea"/>
              </a:rPr>
              <a:t>    搜索一本书时，可通过该书获得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奖项，将同样获得过这些奖项的图书也推荐给用户。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latin typeface="+mn-ea"/>
              </a:rPr>
              <a:t>    搜索某个学者时，可将与该学者同年代、同领域的其他学者也推荐给用户。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3568" y="1052736"/>
            <a:ext cx="18722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、深度更广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28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836712"/>
            <a:ext cx="1584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本章小结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9552" y="1861081"/>
            <a:ext cx="8424936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状态空间、与</a:t>
            </a: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图、产生式系统、谓词逻辑、语义网络、框架、知识图谱。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---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这些知识表示方法，描述人工智能中的知识结构。 </a:t>
            </a:r>
            <a:endParaRPr kumimoji="1"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（狭义：人工智能系统的数据结构）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11188" y="836613"/>
            <a:ext cx="136852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思考题</a:t>
            </a:r>
            <a:endParaRPr lang="zh-CN" altLang="en-US" sz="3200" dirty="0" smtClean="0">
              <a:latin typeface="+mn-ea"/>
              <a:ea typeface="+mn-ea"/>
            </a:endParaRPr>
          </a:p>
        </p:txBody>
      </p:sp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643269" y="1826865"/>
            <a:ext cx="8136259" cy="383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、什么是知识，有哪些特性，有哪几种分类方法？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状态空间法、问题规约法、谓词逻辑法和语义网络法的要点？它们有何本质</a:t>
            </a:r>
            <a:endParaRPr kumimoji="1" lang="en-US" altLang="zh-CN" sz="18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上的联系及异同点？</a:t>
            </a:r>
            <a:endParaRPr kumimoji="1" lang="zh-CN" altLang="en-US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、用产生式表示：若一个人发烧、呕吐、出现黄疸，那么的肝炎的可能性有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成。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、用谓词演算公式表示下列句子：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A computer system is intelligent if it can perform a task which, if performed by a human, requires intelligence.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、将下列语句表示成语义网络描述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⑴  All men are mortal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⑵  Every cloud has a silver lining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⑶  All branch managers of DEC participate in a profit-sharing plan</a:t>
            </a:r>
          </a:p>
        </p:txBody>
      </p:sp>
    </p:spTree>
    <p:extLst>
      <p:ext uri="{BB962C8B-B14F-4D97-AF65-F5344CB8AC3E}">
        <p14:creationId xmlns:p14="http://schemas.microsoft.com/office/powerpoint/2010/main" val="8881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836712"/>
            <a:ext cx="1800572" cy="492125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5652120" y="1743000"/>
            <a:ext cx="2520280" cy="420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100"/>
              </a:lnSpc>
            </a:pPr>
            <a:r>
              <a:rPr kumimoji="1"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、预备知识</a:t>
            </a: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、状态空间</a:t>
            </a:r>
            <a:endParaRPr kumimoji="1"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与或图</a:t>
            </a:r>
            <a:endParaRPr kumimoji="1"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、产生式系统</a:t>
            </a:r>
            <a:endParaRPr kumimoji="1"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、谓词逻辑</a:t>
            </a: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语义网络</a:t>
            </a:r>
            <a:endParaRPr kumimoji="1"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、知识图谱</a:t>
            </a:r>
            <a:endParaRPr kumimoji="1"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其它</a:t>
            </a:r>
            <a:r>
              <a:rPr kumimoji="1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</a:t>
            </a:r>
            <a:endParaRPr kumimoji="1"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4213" y="1844824"/>
            <a:ext cx="7920037" cy="353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任何一种摆法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所有摆法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大小为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</a:p>
          <a:p>
            <a:pPr>
              <a:lnSpc>
                <a:spcPts val="4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是某个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如要求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：顺时针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摆放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数码）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spcAft>
                <a:spcPts val="600"/>
              </a:spcAft>
              <a:defRPr/>
            </a:pP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数码的移动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32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若“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”在空格上，空格在方格盘上每个可能位置上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的移动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8=24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个。（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甚至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仅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简化为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、下、左、右）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为保证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空格不会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动到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盘以外，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并非任何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状态下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0795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说明：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780552" y="208003"/>
            <a:ext cx="3823698" cy="1322347"/>
            <a:chOff x="4780552" y="208003"/>
            <a:chExt cx="3823698" cy="1322347"/>
          </a:xfrm>
        </p:grpSpPr>
        <p:pic>
          <p:nvPicPr>
            <p:cNvPr id="17413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288925"/>
              <a:ext cx="1348823" cy="124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27" y="288925"/>
              <a:ext cx="1348823" cy="1176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7" r="-9859" b="-11111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844895" y="208036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𝑮</m:t>
                        </m:r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44895" y="208036"/>
                  <a:ext cx="432048" cy="436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778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虚尾箭头 4"/>
            <p:cNvSpPr/>
            <p:nvPr/>
          </p:nvSpPr>
          <p:spPr bwMode="auto">
            <a:xfrm>
              <a:off x="6803561" y="763390"/>
              <a:ext cx="330407" cy="247279"/>
            </a:xfrm>
            <a:prstGeom prst="stripedRightArrow">
              <a:avLst>
                <a:gd name="adj1" fmla="val 56686"/>
                <a:gd name="adj2" fmla="val 7674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38484" y="1741157"/>
            <a:ext cx="7993062" cy="412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4×4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可移动的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个棋子构成。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z="14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问题：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初始棋局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目标棋局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解：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某个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合适棋子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序列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移动棋子）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435" name="Group 77"/>
          <p:cNvGrpSpPr>
            <a:grpSpLocks/>
          </p:cNvGrpSpPr>
          <p:nvPr/>
        </p:nvGrpSpPr>
        <p:grpSpPr bwMode="auto">
          <a:xfrm>
            <a:off x="2611267" y="2489128"/>
            <a:ext cx="4319588" cy="2219325"/>
            <a:chOff x="2472" y="1752"/>
            <a:chExt cx="2721" cy="1398"/>
          </a:xfrm>
        </p:grpSpPr>
        <p:pic>
          <p:nvPicPr>
            <p:cNvPr id="18437" name="Picture 73" descr="图片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1752"/>
              <a:ext cx="2721" cy="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8" name="AutoShape 76"/>
            <p:cNvSpPr>
              <a:spLocks noChangeArrowheads="1"/>
            </p:cNvSpPr>
            <p:nvPr/>
          </p:nvSpPr>
          <p:spPr bwMode="auto">
            <a:xfrm>
              <a:off x="3742" y="2160"/>
              <a:ext cx="181" cy="227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8436" name="矩形 4"/>
          <p:cNvSpPr>
            <a:spLocks noChangeArrowheads="1"/>
          </p:cNvSpPr>
          <p:nvPr/>
        </p:nvSpPr>
        <p:spPr bwMode="auto">
          <a:xfrm>
            <a:off x="611189" y="764704"/>
            <a:ext cx="5040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：十五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1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61657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5219700" y="682625"/>
            <a:ext cx="12969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</a:p>
        </p:txBody>
      </p:sp>
      <p:sp>
        <p:nvSpPr>
          <p:cNvPr id="19460" name="Rectangle 15"/>
          <p:cNvSpPr>
            <a:spLocks noChangeArrowheads="1"/>
          </p:cNvSpPr>
          <p:nvPr/>
        </p:nvSpPr>
        <p:spPr bwMode="auto">
          <a:xfrm>
            <a:off x="5278438" y="5229225"/>
            <a:ext cx="12382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目标状态</a:t>
            </a:r>
          </a:p>
        </p:txBody>
      </p:sp>
      <p:sp>
        <p:nvSpPr>
          <p:cNvPr id="19461" name="Rectangle 17"/>
          <p:cNvSpPr>
            <a:spLocks noChangeArrowheads="1"/>
          </p:cNvSpPr>
          <p:nvPr/>
        </p:nvSpPr>
        <p:spPr bwMode="auto">
          <a:xfrm>
            <a:off x="323851" y="249238"/>
            <a:ext cx="280799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初始棋局变成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目标棋局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移动规则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L\U\R\D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522" name="AutoShape 18"/>
          <p:cNvSpPr>
            <a:spLocks noChangeArrowheads="1"/>
          </p:cNvSpPr>
          <p:nvPr/>
        </p:nvSpPr>
        <p:spPr bwMode="auto">
          <a:xfrm>
            <a:off x="7308850" y="188913"/>
            <a:ext cx="1655763" cy="1223962"/>
          </a:xfrm>
          <a:prstGeom prst="wedgeRoundRectCallout">
            <a:avLst>
              <a:gd name="adj1" fmla="val -158421"/>
              <a:gd name="adj2" fmla="val 6279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ea"/>
                <a:ea typeface="+mn-ea"/>
              </a:rPr>
              <a:t>首先将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适用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操作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符</a:t>
            </a:r>
            <a:r>
              <a:rPr lang="zh-CN" altLang="en-US" sz="1800" dirty="0">
                <a:latin typeface="+mn-ea"/>
                <a:ea typeface="+mn-ea"/>
              </a:rPr>
              <a:t>用于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1800" dirty="0">
                <a:latin typeface="+mn-ea"/>
                <a:ea typeface="+mn-ea"/>
              </a:rPr>
              <a:t>，以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产生新的状态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</a:p>
        </p:txBody>
      </p:sp>
      <p:sp>
        <p:nvSpPr>
          <p:cNvPr id="21523" name="AutoShape 19"/>
          <p:cNvSpPr>
            <a:spLocks noChangeArrowheads="1"/>
          </p:cNvSpPr>
          <p:nvPr/>
        </p:nvSpPr>
        <p:spPr bwMode="auto">
          <a:xfrm>
            <a:off x="395288" y="4719638"/>
            <a:ext cx="1873250" cy="1589087"/>
          </a:xfrm>
          <a:prstGeom prst="wedgeRoundRectCallout">
            <a:avLst>
              <a:gd name="adj1" fmla="val 35454"/>
              <a:gd name="adj2" fmla="val -14620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再将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另一些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适用操作符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用于这些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新状态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  <a:r>
              <a:rPr lang="zh-CN" altLang="en-US" sz="1800" dirty="0" smtClean="0">
                <a:latin typeface="+mn-ea"/>
                <a:ea typeface="+mn-ea"/>
              </a:rPr>
              <a:t>如此继续，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直到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产生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目标状态为止。</a:t>
            </a:r>
          </a:p>
        </p:txBody>
      </p:sp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2598738" y="2074863"/>
            <a:ext cx="4335462" cy="1885950"/>
            <a:chOff x="1637" y="1307"/>
            <a:chExt cx="2731" cy="1188"/>
          </a:xfrm>
        </p:grpSpPr>
        <p:sp>
          <p:nvSpPr>
            <p:cNvPr id="19493" name="Oval 5"/>
            <p:cNvSpPr>
              <a:spLocks noChangeArrowheads="1"/>
            </p:cNvSpPr>
            <p:nvPr/>
          </p:nvSpPr>
          <p:spPr bwMode="auto">
            <a:xfrm>
              <a:off x="1637" y="1316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4" name="Oval 6"/>
            <p:cNvSpPr>
              <a:spLocks noChangeArrowheads="1"/>
            </p:cNvSpPr>
            <p:nvPr/>
          </p:nvSpPr>
          <p:spPr bwMode="auto">
            <a:xfrm>
              <a:off x="2471" y="130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5" name="Oval 7"/>
            <p:cNvSpPr>
              <a:spLocks noChangeArrowheads="1"/>
            </p:cNvSpPr>
            <p:nvPr/>
          </p:nvSpPr>
          <p:spPr bwMode="auto">
            <a:xfrm>
              <a:off x="3333" y="130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6" name="Oval 8"/>
            <p:cNvSpPr>
              <a:spLocks noChangeArrowheads="1"/>
            </p:cNvSpPr>
            <p:nvPr/>
          </p:nvSpPr>
          <p:spPr bwMode="auto">
            <a:xfrm>
              <a:off x="4186" y="131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7" name="Oval 9"/>
            <p:cNvSpPr>
              <a:spLocks noChangeArrowheads="1"/>
            </p:cNvSpPr>
            <p:nvPr/>
          </p:nvSpPr>
          <p:spPr bwMode="auto">
            <a:xfrm>
              <a:off x="2916" y="2114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8" name="Oval 10"/>
            <p:cNvSpPr>
              <a:spLocks noChangeArrowheads="1"/>
            </p:cNvSpPr>
            <p:nvPr/>
          </p:nvSpPr>
          <p:spPr bwMode="auto">
            <a:xfrm>
              <a:off x="2054" y="2115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9" name="Oval 22"/>
            <p:cNvSpPr>
              <a:spLocks noChangeArrowheads="1"/>
            </p:cNvSpPr>
            <p:nvPr/>
          </p:nvSpPr>
          <p:spPr bwMode="auto">
            <a:xfrm>
              <a:off x="3950" y="226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550988" y="2946400"/>
            <a:ext cx="6261100" cy="2049463"/>
            <a:chOff x="1550194" y="2946389"/>
            <a:chExt cx="6261893" cy="2050145"/>
          </a:xfrm>
        </p:grpSpPr>
        <p:grpSp>
          <p:nvGrpSpPr>
            <p:cNvPr id="19477" name="组合 4"/>
            <p:cNvGrpSpPr>
              <a:grpSpLocks/>
            </p:cNvGrpSpPr>
            <p:nvPr/>
          </p:nvGrpSpPr>
          <p:grpSpPr bwMode="auto">
            <a:xfrm>
              <a:off x="1550194" y="3126409"/>
              <a:ext cx="1001713" cy="424852"/>
              <a:chOff x="1550194" y="3126409"/>
              <a:chExt cx="1001713" cy="424852"/>
            </a:xfrm>
          </p:grpSpPr>
          <p:sp>
            <p:nvSpPr>
              <p:cNvPr id="19490" name="矩形 3"/>
              <p:cNvSpPr>
                <a:spLocks noChangeArrowheads="1"/>
              </p:cNvSpPr>
              <p:nvPr/>
            </p:nvSpPr>
            <p:spPr bwMode="auto">
              <a:xfrm>
                <a:off x="1550194" y="3137307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1" name="矩形 18"/>
              <p:cNvSpPr>
                <a:spLocks noChangeArrowheads="1"/>
              </p:cNvSpPr>
              <p:nvPr/>
            </p:nvSpPr>
            <p:spPr bwMode="auto">
              <a:xfrm>
                <a:off x="1910556" y="3127597"/>
                <a:ext cx="331788" cy="42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2" name="矩形 19"/>
              <p:cNvSpPr>
                <a:spLocks noChangeArrowheads="1"/>
              </p:cNvSpPr>
              <p:nvPr/>
            </p:nvSpPr>
            <p:spPr bwMode="auto">
              <a:xfrm>
                <a:off x="2220119" y="3126409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78" name="矩形 21"/>
            <p:cNvSpPr>
              <a:spLocks noChangeArrowheads="1"/>
            </p:cNvSpPr>
            <p:nvPr/>
          </p:nvSpPr>
          <p:spPr bwMode="auto">
            <a:xfrm>
              <a:off x="5889293" y="2946389"/>
              <a:ext cx="762951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15 6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79" name="组合 5"/>
            <p:cNvGrpSpPr>
              <a:grpSpLocks/>
            </p:cNvGrpSpPr>
            <p:nvPr/>
          </p:nvGrpSpPr>
          <p:grpSpPr bwMode="auto">
            <a:xfrm>
              <a:off x="6652244" y="3175956"/>
              <a:ext cx="1159843" cy="360040"/>
              <a:chOff x="6652244" y="3175956"/>
              <a:chExt cx="1159843" cy="360040"/>
            </a:xfrm>
          </p:grpSpPr>
          <p:sp>
            <p:nvSpPr>
              <p:cNvPr id="19487" name="矩形 22"/>
              <p:cNvSpPr>
                <a:spLocks noChangeArrowheads="1"/>
              </p:cNvSpPr>
              <p:nvPr/>
            </p:nvSpPr>
            <p:spPr bwMode="auto">
              <a:xfrm>
                <a:off x="6652244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8" name="矩形 23"/>
              <p:cNvSpPr>
                <a:spLocks noChangeArrowheads="1"/>
              </p:cNvSpPr>
              <p:nvPr/>
            </p:nvSpPr>
            <p:spPr bwMode="auto">
              <a:xfrm>
                <a:off x="6984032" y="3175956"/>
                <a:ext cx="662161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9" name="矩形 24"/>
              <p:cNvSpPr>
                <a:spLocks noChangeArrowheads="1"/>
              </p:cNvSpPr>
              <p:nvPr/>
            </p:nvSpPr>
            <p:spPr bwMode="auto">
              <a:xfrm>
                <a:off x="7315820" y="3175956"/>
                <a:ext cx="49626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80" name="组合 6"/>
            <p:cNvGrpSpPr>
              <a:grpSpLocks/>
            </p:cNvGrpSpPr>
            <p:nvPr/>
          </p:nvGrpSpPr>
          <p:grpSpPr bwMode="auto">
            <a:xfrm>
              <a:off x="2627784" y="4581128"/>
              <a:ext cx="1152128" cy="360040"/>
              <a:chOff x="2627784" y="4581128"/>
              <a:chExt cx="1152128" cy="360040"/>
            </a:xfrm>
          </p:grpSpPr>
          <p:sp>
            <p:nvSpPr>
              <p:cNvPr id="19485" name="矩形 26"/>
              <p:cNvSpPr>
                <a:spLocks noChangeArrowheads="1"/>
              </p:cNvSpPr>
              <p:nvPr/>
            </p:nvSpPr>
            <p:spPr bwMode="auto">
              <a:xfrm>
                <a:off x="2627784" y="4581128"/>
                <a:ext cx="58966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6" name="矩形 27"/>
              <p:cNvSpPr>
                <a:spLocks noChangeArrowheads="1"/>
              </p:cNvSpPr>
              <p:nvPr/>
            </p:nvSpPr>
            <p:spPr bwMode="auto">
              <a:xfrm>
                <a:off x="3448124" y="4581128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81" name="矩形 29"/>
            <p:cNvSpPr>
              <a:spLocks noChangeArrowheads="1"/>
            </p:cNvSpPr>
            <p:nvPr/>
          </p:nvSpPr>
          <p:spPr bwMode="auto">
            <a:xfrm>
              <a:off x="4510483" y="4490728"/>
              <a:ext cx="526257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82" name="组合 7"/>
            <p:cNvGrpSpPr>
              <a:grpSpLocks/>
            </p:cNvGrpSpPr>
            <p:nvPr/>
          </p:nvGrpSpPr>
          <p:grpSpPr bwMode="auto">
            <a:xfrm>
              <a:off x="5563070" y="4636494"/>
              <a:ext cx="892175" cy="360040"/>
              <a:chOff x="5563070" y="4636494"/>
              <a:chExt cx="892175" cy="360040"/>
            </a:xfrm>
          </p:grpSpPr>
          <p:sp>
            <p:nvSpPr>
              <p:cNvPr id="19483" name="矩形 30"/>
              <p:cNvSpPr>
                <a:spLocks noChangeArrowheads="1"/>
              </p:cNvSpPr>
              <p:nvPr/>
            </p:nvSpPr>
            <p:spPr bwMode="auto">
              <a:xfrm>
                <a:off x="5563070" y="4636494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4" name="矩形 31"/>
              <p:cNvSpPr>
                <a:spLocks noChangeArrowheads="1"/>
              </p:cNvSpPr>
              <p:nvPr/>
            </p:nvSpPr>
            <p:spPr bwMode="auto">
              <a:xfrm>
                <a:off x="5937099" y="4636494"/>
                <a:ext cx="51814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107950" y="1449388"/>
            <a:ext cx="4376738" cy="3546475"/>
            <a:chOff x="107504" y="1449289"/>
            <a:chExt cx="4377332" cy="3547245"/>
          </a:xfrm>
        </p:grpSpPr>
        <p:grpSp>
          <p:nvGrpSpPr>
            <p:cNvPr id="19467" name="组合 42"/>
            <p:cNvGrpSpPr>
              <a:grpSpLocks/>
            </p:cNvGrpSpPr>
            <p:nvPr/>
          </p:nvGrpSpPr>
          <p:grpSpPr bwMode="auto">
            <a:xfrm>
              <a:off x="107504" y="1449289"/>
              <a:ext cx="4377332" cy="3547245"/>
              <a:chOff x="107504" y="1449289"/>
              <a:chExt cx="4377332" cy="3547245"/>
            </a:xfrm>
          </p:grpSpPr>
          <p:cxnSp>
            <p:nvCxnSpPr>
              <p:cNvPr id="19469" name="直接箭头连接符 10"/>
              <p:cNvCxnSpPr>
                <a:cxnSpLocks noChangeShapeType="1"/>
              </p:cNvCxnSpPr>
              <p:nvPr/>
            </p:nvCxnSpPr>
            <p:spPr bwMode="auto">
              <a:xfrm flipH="1">
                <a:off x="2598738" y="1449289"/>
                <a:ext cx="1886098" cy="40382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0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826585" y="2924944"/>
                <a:ext cx="657186" cy="251012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1" name="直接箭头连接符 14"/>
              <p:cNvCxnSpPr>
                <a:cxnSpLocks noChangeShapeType="1"/>
              </p:cNvCxnSpPr>
              <p:nvPr/>
            </p:nvCxnSpPr>
            <p:spPr bwMode="auto">
              <a:xfrm flipH="1">
                <a:off x="912037" y="3389185"/>
                <a:ext cx="649741" cy="285669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472" name="矩形 46"/>
              <p:cNvSpPr>
                <a:spLocks noChangeArrowheads="1"/>
              </p:cNvSpPr>
              <p:nvPr/>
            </p:nvSpPr>
            <p:spPr bwMode="auto">
              <a:xfrm>
                <a:off x="503696" y="3544419"/>
                <a:ext cx="50390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3" name="矩形 47"/>
              <p:cNvSpPr>
                <a:spLocks noChangeArrowheads="1"/>
              </p:cNvSpPr>
              <p:nvPr/>
            </p:nvSpPr>
            <p:spPr bwMode="auto">
              <a:xfrm>
                <a:off x="1366334" y="3638004"/>
                <a:ext cx="263094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4" name="矩形 48"/>
              <p:cNvSpPr>
                <a:spLocks noChangeArrowheads="1"/>
              </p:cNvSpPr>
              <p:nvPr/>
            </p:nvSpPr>
            <p:spPr bwMode="auto">
              <a:xfrm>
                <a:off x="251520" y="4077072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75" name="直接箭头连接符 33"/>
              <p:cNvCxnSpPr>
                <a:cxnSpLocks noChangeShapeType="1"/>
              </p:cNvCxnSpPr>
              <p:nvPr/>
            </p:nvCxnSpPr>
            <p:spPr bwMode="auto">
              <a:xfrm flipH="1">
                <a:off x="503696" y="3998044"/>
                <a:ext cx="165894" cy="21067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6" name="直接箭头连接符 35"/>
              <p:cNvCxnSpPr>
                <a:cxnSpLocks noChangeShapeType="1"/>
              </p:cNvCxnSpPr>
              <p:nvPr/>
            </p:nvCxnSpPr>
            <p:spPr bwMode="auto">
              <a:xfrm flipH="1">
                <a:off x="107504" y="4490728"/>
                <a:ext cx="144016" cy="505806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68" name="直接箭头连接符 40"/>
            <p:cNvCxnSpPr>
              <a:cxnSpLocks noChangeShapeType="1"/>
            </p:cNvCxnSpPr>
            <p:nvPr/>
          </p:nvCxnSpPr>
          <p:spPr bwMode="auto">
            <a:xfrm flipH="1">
              <a:off x="1574836" y="3524643"/>
              <a:ext cx="86660" cy="2189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nimBg="1"/>
      <p:bldP spid="215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6980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5536" y="332656"/>
            <a:ext cx="5256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数码问题求解过程（状态空间图）：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11560" y="54868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 bwMode="auto">
          <a:xfrm>
            <a:off x="3995936" y="5157192"/>
            <a:ext cx="2376264" cy="1224136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90688" y="122832"/>
            <a:ext cx="3312368" cy="792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求解路径：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26</a:t>
            </a:r>
          </a:p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8D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2R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1U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8L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224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58353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求解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628033" y="1772816"/>
            <a:ext cx="8048423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  <a:spcAft>
                <a:spcPts val="12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最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直接的求解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4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尝试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各种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不同走步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棋子移动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，直至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偶然得到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为止，这种尝试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本质上</a:t>
            </a:r>
            <a:r>
              <a:rPr lang="zh-CN" altLang="en-US" sz="2000" dirty="0">
                <a:latin typeface="+mn-ea"/>
                <a:ea typeface="+mn-ea"/>
              </a:rPr>
              <a:t>属于某种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试探搜索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路径搜索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  <a:p>
            <a:pPr algn="just" eaLnBrk="1" hangingPunct="1">
              <a:lnSpc>
                <a:spcPts val="3000"/>
              </a:lnSpc>
              <a:spcAft>
                <a:spcPts val="1200"/>
              </a:spcAft>
            </a:pPr>
            <a:r>
              <a:rPr lang="zh-CN" altLang="en-US" sz="2000" dirty="0" smtClean="0">
                <a:latin typeface="+mn-ea"/>
                <a:ea typeface="+mn-ea"/>
              </a:rPr>
              <a:t>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u="sng" dirty="0">
                <a:latin typeface="+mn-ea"/>
                <a:ea typeface="+mn-ea"/>
              </a:rPr>
              <a:t>从初始棋局开始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试探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每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一有效走步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>
                <a:latin typeface="+mn-ea"/>
                <a:ea typeface="+mn-ea"/>
              </a:rPr>
              <a:t>各种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新棋局</a:t>
            </a:r>
            <a:r>
              <a:rPr lang="zh-CN" altLang="en-US" sz="2000" dirty="0">
                <a:latin typeface="+mn-ea"/>
                <a:ea typeface="+mn-ea"/>
              </a:rPr>
              <a:t>，然后计算再走下一步得到的下一组棋局。如此继续，</a:t>
            </a:r>
            <a:r>
              <a:rPr lang="zh-CN" altLang="en-US" sz="2000" dirty="0" smtClean="0">
                <a:latin typeface="+mn-ea"/>
                <a:ea typeface="+mn-ea"/>
              </a:rPr>
              <a:t>直到出现目标</a:t>
            </a:r>
            <a:r>
              <a:rPr lang="zh-CN" altLang="en-US" sz="2000" dirty="0">
                <a:latin typeface="+mn-ea"/>
                <a:ea typeface="+mn-ea"/>
              </a:rPr>
              <a:t>棋局为止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实质：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，通过不同</a:t>
            </a:r>
            <a:r>
              <a:rPr lang="zh-CN" altLang="en-US" sz="2000" dirty="0" smtClean="0">
                <a:latin typeface="+mn-ea"/>
                <a:ea typeface="+mn-ea"/>
              </a:rPr>
              <a:t>棋子的</a:t>
            </a:r>
            <a:r>
              <a:rPr lang="zh-CN" altLang="en-US" sz="2000" dirty="0">
                <a:latin typeface="+mn-ea"/>
                <a:ea typeface="+mn-ea"/>
              </a:rPr>
              <a:t>移动，不断形成多种</a:t>
            </a:r>
            <a:r>
              <a:rPr lang="zh-CN" altLang="en-US" sz="2000" dirty="0" smtClean="0">
                <a:latin typeface="+mn-ea"/>
                <a:ea typeface="+mn-ea"/>
              </a:rPr>
              <a:t>新状态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直至达到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的过程） </a:t>
            </a:r>
            <a:r>
              <a:rPr lang="zh-CN" altLang="en-US" sz="2000" dirty="0" smtClean="0">
                <a:latin typeface="+mn-ea"/>
                <a:ea typeface="+mn-ea"/>
              </a:rPr>
              <a:t>（每</a:t>
            </a:r>
            <a:r>
              <a:rPr lang="zh-CN" altLang="en-US" sz="2000" dirty="0">
                <a:latin typeface="+mn-ea"/>
                <a:ea typeface="+mn-ea"/>
              </a:rPr>
              <a:t>一</a:t>
            </a:r>
            <a:r>
              <a:rPr lang="zh-CN" altLang="en-US" sz="2000" dirty="0" smtClean="0">
                <a:latin typeface="+mn-ea"/>
                <a:ea typeface="+mn-ea"/>
              </a:rPr>
              <a:t>个状态</a:t>
            </a:r>
            <a:r>
              <a:rPr lang="zh-CN" altLang="en-US" sz="2000" dirty="0" smtClean="0">
                <a:latin typeface="宋体" panose="02010600030101010101" pitchFamily="2" charset="-122"/>
              </a:rPr>
              <a:t>→节点）</a:t>
            </a:r>
            <a:endParaRPr lang="zh-CN" altLang="en-US" sz="2000" dirty="0">
              <a:latin typeface="+mn-ea"/>
              <a:ea typeface="+mn-ea"/>
            </a:endParaRPr>
          </a:p>
          <a:p>
            <a:pPr algn="just" eaLnBrk="1" hangingPunct="1"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dirty="0">
                <a:latin typeface="+mn-ea"/>
                <a:ea typeface="+mn-ea"/>
              </a:rPr>
              <a:t>由初始状态可达到的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各个状态所组成的空间</a:t>
            </a:r>
            <a:r>
              <a:rPr lang="zh-CN" altLang="en-US" sz="2000" dirty="0">
                <a:latin typeface="+mn-ea"/>
                <a:ea typeface="+mn-ea"/>
              </a:rPr>
              <a:t>，设想为</a:t>
            </a:r>
            <a:r>
              <a:rPr lang="zh-CN" altLang="en-US" sz="2000" u="sng" dirty="0">
                <a:latin typeface="+mn-ea"/>
                <a:ea typeface="+mn-ea"/>
              </a:rPr>
              <a:t>一幅由</a:t>
            </a:r>
            <a:r>
              <a:rPr lang="zh-CN" altLang="en-US" sz="2000" u="sng" dirty="0">
                <a:solidFill>
                  <a:srgbClr val="FF0000"/>
                </a:solidFill>
                <a:latin typeface="+mn-ea"/>
                <a:ea typeface="+mn-ea"/>
              </a:rPr>
              <a:t>各种</a:t>
            </a:r>
            <a:r>
              <a:rPr lang="zh-CN" altLang="en-US" sz="2000" u="sng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u="sng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u="sng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en-US" altLang="zh-CN" sz="2000" u="sng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u="sng" dirty="0" smtClean="0">
                <a:latin typeface="+mn-ea"/>
                <a:ea typeface="+mn-ea"/>
              </a:rPr>
              <a:t>构成</a:t>
            </a:r>
            <a:r>
              <a:rPr lang="zh-CN" altLang="en-US" sz="2000" u="sng" dirty="0">
                <a:latin typeface="+mn-ea"/>
                <a:ea typeface="+mn-ea"/>
              </a:rPr>
              <a:t>的</a:t>
            </a:r>
            <a:r>
              <a:rPr lang="zh-CN" altLang="en-US" sz="2000" u="sng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状态空间图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 eaLnBrk="1" hangingPunct="1">
              <a:lnSpc>
                <a:spcPts val="3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图中，每个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表示一个具体的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684213" y="1826528"/>
            <a:ext cx="7991475" cy="36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首先</a:t>
            </a:r>
            <a:r>
              <a:rPr lang="zh-CN" altLang="en-US" sz="2000" dirty="0">
                <a:latin typeface="+mn-ea"/>
                <a:ea typeface="+mn-ea"/>
              </a:rPr>
              <a:t>，将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适当的</a:t>
            </a:r>
            <a:r>
              <a:rPr lang="zh-CN" altLang="en-US" sz="2000" dirty="0" smtClean="0">
                <a:latin typeface="+mn-ea"/>
                <a:ea typeface="+mn-ea"/>
              </a:rPr>
              <a:t>“操作符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>
                <a:latin typeface="+mn-ea"/>
                <a:ea typeface="+mn-ea"/>
              </a:rPr>
              <a:t>算</a:t>
            </a:r>
            <a:r>
              <a:rPr lang="zh-CN" altLang="en-US" sz="2000" dirty="0" smtClean="0">
                <a:latin typeface="+mn-ea"/>
                <a:ea typeface="+mn-ea"/>
              </a:rPr>
              <a:t>符”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作用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于</a:t>
            </a:r>
            <a:r>
              <a:rPr lang="zh-CN" altLang="en-US" sz="2000" u="sng" dirty="0">
                <a:latin typeface="+mn-ea"/>
                <a:ea typeface="+mn-ea"/>
              </a:rPr>
              <a:t>初始状态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产生</a:t>
            </a:r>
            <a:r>
              <a:rPr lang="zh-CN" altLang="en-US" sz="2000" u="sng" dirty="0" smtClean="0">
                <a:latin typeface="+mn-ea"/>
                <a:ea typeface="+mn-ea"/>
              </a:rPr>
              <a:t>新状态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</a:p>
          <a:p>
            <a:pPr algn="just" eaLnBrk="1" hangingPunct="1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然后</a:t>
            </a:r>
            <a:r>
              <a:rPr lang="zh-CN" altLang="en-US" sz="2000" dirty="0">
                <a:latin typeface="+mn-ea"/>
                <a:ea typeface="+mn-ea"/>
              </a:rPr>
              <a:t>，再将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另一些</a:t>
            </a:r>
            <a:r>
              <a:rPr lang="zh-CN" altLang="en-US" sz="2000" dirty="0" smtClean="0">
                <a:latin typeface="+mn-ea"/>
                <a:ea typeface="+mn-ea"/>
              </a:rPr>
              <a:t>适用的操作符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作用于</a:t>
            </a:r>
            <a:r>
              <a:rPr lang="zh-CN" altLang="en-US" sz="2000" dirty="0">
                <a:latin typeface="+mn-ea"/>
                <a:ea typeface="+mn-ea"/>
              </a:rPr>
              <a:t>这些</a:t>
            </a:r>
            <a:r>
              <a:rPr lang="zh-CN" altLang="en-US" sz="2000" u="sng" dirty="0" smtClean="0">
                <a:latin typeface="+mn-ea"/>
                <a:ea typeface="+mn-ea"/>
              </a:rPr>
              <a:t>新状态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</a:p>
          <a:p>
            <a:pPr algn="just"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继续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直到</a:t>
            </a:r>
            <a:r>
              <a:rPr lang="zh-CN" altLang="en-US" sz="2000" dirty="0" smtClean="0">
                <a:latin typeface="+mn-ea"/>
                <a:ea typeface="+mn-ea"/>
              </a:rPr>
              <a:t>产生</a:t>
            </a:r>
            <a:r>
              <a:rPr lang="zh-CN" altLang="en-US" sz="2000" u="sng" dirty="0"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为止。</a:t>
            </a:r>
          </a:p>
          <a:p>
            <a:pPr algn="just"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法</a:t>
            </a:r>
            <a:r>
              <a:rPr lang="zh-CN" altLang="en-US" sz="2000" dirty="0" smtClean="0">
                <a:latin typeface="+mn-ea"/>
                <a:ea typeface="+mn-ea"/>
              </a:rPr>
              <a:t>：从初始状态</a:t>
            </a:r>
            <a:r>
              <a:rPr lang="zh-CN" altLang="en-US" sz="2000" dirty="0">
                <a:latin typeface="+mn-ea"/>
                <a:ea typeface="+mn-ea"/>
              </a:rPr>
              <a:t>开始，</a:t>
            </a:r>
            <a:r>
              <a:rPr lang="zh-CN" altLang="en-US" sz="2000" dirty="0" smtClean="0">
                <a:latin typeface="+mn-ea"/>
                <a:ea typeface="+mn-ea"/>
              </a:rPr>
              <a:t>每次施加一</a:t>
            </a:r>
            <a:r>
              <a:rPr lang="zh-CN" altLang="en-US" sz="2000" dirty="0">
                <a:latin typeface="+mn-ea"/>
                <a:ea typeface="+mn-ea"/>
              </a:rPr>
              <a:t>个操作符，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递增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建立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algn="just"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起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操作符的试验序列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直至达到</a:t>
            </a:r>
            <a:r>
              <a:rPr lang="zh-CN" altLang="en-US" sz="2000" dirty="0">
                <a:latin typeface="+mn-ea"/>
                <a:ea typeface="+mn-ea"/>
              </a:rPr>
              <a:t>目标状态为止。</a:t>
            </a:r>
          </a:p>
          <a:p>
            <a:pPr algn="just" eaLnBrk="1" hangingPunct="1">
              <a:lnSpc>
                <a:spcPts val="32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不过，</a:t>
            </a:r>
            <a:r>
              <a:rPr lang="zh-CN" altLang="en-US" sz="2000" dirty="0" smtClean="0">
                <a:latin typeface="+mn-ea"/>
                <a:ea typeface="+mn-ea"/>
              </a:rPr>
              <a:t>针对</a:t>
            </a:r>
            <a:r>
              <a:rPr lang="zh-CN" altLang="en-US" sz="2000" dirty="0">
                <a:latin typeface="+mn-ea"/>
                <a:ea typeface="+mn-ea"/>
              </a:rPr>
              <a:t>某些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优问题</a:t>
            </a:r>
            <a:r>
              <a:rPr lang="zh-CN" altLang="en-US" sz="2000" dirty="0" smtClean="0">
                <a:latin typeface="+mn-ea"/>
                <a:ea typeface="+mn-ea"/>
              </a:rPr>
              <a:t>，仅获得到达目标状态的</a:t>
            </a:r>
            <a:r>
              <a:rPr lang="zh-CN" altLang="en-US" sz="2000" dirty="0">
                <a:latin typeface="+mn-ea"/>
                <a:ea typeface="+mn-ea"/>
              </a:rPr>
              <a:t>任一路径是不够的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还必须找到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某个规则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en-US" sz="2000" dirty="0">
                <a:latin typeface="+mn-ea"/>
                <a:ea typeface="+mn-ea"/>
              </a:rPr>
              <a:t>实现的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最优化路径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（如：走步最少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58353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latin typeface="+mn-ea"/>
                <a:ea typeface="+mn-ea"/>
              </a:rPr>
              <a:t>算法步骤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1043444"/>
            <a:ext cx="3383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</a:rPr>
              <a:t>状态图示法（几个术语）</a:t>
            </a:r>
            <a:endParaRPr lang="zh-CN" altLang="en-US" sz="24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42624" y="1905794"/>
                <a:ext cx="7992888" cy="2846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棋局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当前状态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时间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三者关系的汇合。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：节点之间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有向图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连接的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一对节点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指向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另一个节点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后继节点：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若某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指向节点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                      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              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后裔节点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624" y="1905794"/>
                <a:ext cx="7992888" cy="2846933"/>
              </a:xfrm>
              <a:prstGeom prst="rect">
                <a:avLst/>
              </a:prstGeom>
              <a:blipFill rotWithShape="0">
                <a:blip r:embed="rId2"/>
                <a:stretch>
                  <a:fillRect l="-2287" t="-4497" b="-21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5940152" y="4719032"/>
            <a:ext cx="2453847" cy="1235640"/>
            <a:chOff x="5940152" y="4869160"/>
            <a:chExt cx="2453847" cy="123564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69160"/>
              <a:ext cx="437623" cy="123564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5301208"/>
              <a:ext cx="1440160" cy="42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4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2052" y="1800921"/>
            <a:ext cx="7920880" cy="288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ts val="32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节点的序列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。若每个节点都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有一个后继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节点，此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路径长度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400" dirty="0" smtClean="0">
                <a:solidFill>
                  <a:srgbClr val="FF0000"/>
                </a:solidFill>
              </a:rPr>
              <a:t>代价：</a:t>
            </a:r>
            <a:r>
              <a:rPr lang="zh-CN" altLang="en-US" sz="2000" dirty="0" smtClean="0"/>
              <a:t>在弧线上</a:t>
            </a:r>
            <a:r>
              <a:rPr lang="zh-CN" altLang="en-US" sz="2000" dirty="0" smtClean="0">
                <a:solidFill>
                  <a:srgbClr val="0000FF"/>
                </a:solidFill>
              </a:rPr>
              <a:t>标定数值</a:t>
            </a:r>
            <a:r>
              <a:rPr lang="zh-CN" altLang="en-US" sz="2000" dirty="0" smtClean="0"/>
              <a:t>，表示</a:t>
            </a:r>
            <a:r>
              <a:rPr lang="zh-CN" altLang="en-US" sz="2000" dirty="0"/>
              <a:t>加在</a:t>
            </a:r>
            <a:r>
              <a:rPr lang="zh-CN" altLang="en-US" sz="2000" dirty="0" smtClean="0"/>
              <a:t>相应操作符</a:t>
            </a:r>
            <a:r>
              <a:rPr lang="zh-CN" altLang="en-US" sz="2000" dirty="0"/>
              <a:t>上的代价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,n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图的理解</a:t>
            </a:r>
            <a:r>
              <a:rPr lang="zh-CN" altLang="en-US" sz="2000" dirty="0" smtClean="0">
                <a:latin typeface="+mn-ea"/>
                <a:ea typeface="+mn-ea"/>
              </a:rPr>
              <a:t>：完整显示对于</a:t>
            </a:r>
            <a:r>
              <a:rPr lang="zh-CN" altLang="en-US" sz="2000" u="sng" dirty="0" smtClean="0">
                <a:latin typeface="+mn-ea"/>
                <a:ea typeface="+mn-ea"/>
              </a:rPr>
              <a:t>大型图</a:t>
            </a:r>
            <a:r>
              <a:rPr lang="zh-CN" altLang="en-US" sz="2000" dirty="0">
                <a:latin typeface="+mn-ea"/>
                <a:ea typeface="+mn-ea"/>
              </a:rPr>
              <a:t>是不切实际的</a:t>
            </a:r>
            <a:r>
              <a:rPr lang="zh-CN" altLang="en-US" sz="2000" dirty="0" smtClean="0">
                <a:latin typeface="+mn-ea"/>
                <a:ea typeface="+mn-ea"/>
              </a:rPr>
              <a:t>，对于</a:t>
            </a:r>
            <a:r>
              <a:rPr lang="zh-CN" altLang="en-US" sz="2000" dirty="0">
                <a:latin typeface="+mn-ea"/>
                <a:ea typeface="+mn-ea"/>
              </a:rPr>
              <a:t>具有</a:t>
            </a:r>
            <a:r>
              <a:rPr lang="zh-CN" altLang="en-US" sz="2000" u="sng" dirty="0" smtClean="0">
                <a:latin typeface="+mn-ea"/>
                <a:ea typeface="+mn-ea"/>
              </a:rPr>
              <a:t>无限节点</a:t>
            </a:r>
            <a:endParaRPr lang="en-US" altLang="zh-CN" sz="2000" u="sng" dirty="0" smtClean="0">
              <a:latin typeface="+mn-ea"/>
              <a:ea typeface="+mn-ea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800"/>
              </a:spcAft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</a:t>
            </a:r>
            <a:r>
              <a:rPr lang="zh-CN" altLang="en-US" sz="2000" u="sng" dirty="0" smtClean="0">
                <a:latin typeface="+mn-ea"/>
                <a:ea typeface="+mn-ea"/>
              </a:rPr>
              <a:t>集合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图也是</a:t>
            </a:r>
            <a:r>
              <a:rPr lang="zh-CN" altLang="en-US" sz="2000" dirty="0">
                <a:latin typeface="+mn-ea"/>
                <a:ea typeface="+mn-ea"/>
              </a:rPr>
              <a:t>不可能的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      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隐式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</a:rPr>
              <a:t>显式：</a:t>
            </a:r>
            <a:r>
              <a:rPr lang="zh-CN" altLang="en-US" sz="2400" dirty="0" smtClean="0"/>
              <a:t>从图中搜索得到</a:t>
            </a:r>
            <a:r>
              <a:rPr lang="zh-CN" altLang="en-US" sz="2400" dirty="0" smtClean="0">
                <a:solidFill>
                  <a:srgbClr val="FF0000"/>
                </a:solidFill>
              </a:rPr>
              <a:t>解的路径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73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16826" y="1844824"/>
            <a:ext cx="798762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400" dirty="0">
                <a:latin typeface="宋体" panose="02010600030101010101" pitchFamily="2" charset="-122"/>
              </a:rPr>
              <a:t>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表示为图的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操作符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表示为图的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边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，则问题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</a:rPr>
              <a:t>  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状态可用图来表示。</a:t>
            </a:r>
          </a:p>
          <a:p>
            <a:pPr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宋体" panose="02010600030101010101" pitchFamily="2" charset="-122"/>
              </a:rPr>
              <a:t>寻找从一种状态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变化为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另一种状态的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某个操作符序列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问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</a:rPr>
              <a:t>  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题，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等价于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寻求图的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某一路径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问题。</a:t>
            </a: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400" b="1" dirty="0" smtClean="0">
                <a:latin typeface="宋体" panose="02010600030101010101" pitchFamily="2" charset="-122"/>
              </a:rPr>
              <a:t>搜索状态空间的求解过程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</a:rPr>
              <a:t>操作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符序列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)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，对</a:t>
            </a:r>
            <a:r>
              <a:rPr lang="zh-CN" altLang="en-US" sz="2400" dirty="0" smtClean="0">
                <a:latin typeface="宋体" panose="02010600030101010101" pitchFamily="2" charset="-122"/>
              </a:rPr>
              <a:t>应于将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图中的</a:t>
            </a:r>
            <a:r>
              <a:rPr lang="zh-CN" altLang="en-US" sz="2400" u="sng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某个隐式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宋体" panose="02010600030101010101" pitchFamily="2" charset="-122"/>
              </a:rPr>
              <a:t>部分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变为显式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，以包含目标状态的过程。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宋体" panose="02010600030101010101" pitchFamily="2" charset="-122"/>
              </a:rPr>
              <a:t>状态图</a:t>
            </a:r>
            <a:r>
              <a:rPr lang="en-US" altLang="zh-CN" sz="2400" dirty="0" smtClean="0">
                <a:latin typeface="宋体" panose="02010600030101010101" pitchFamily="2" charset="-122"/>
              </a:rPr>
              <a:t>(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搜索图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)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是</a:t>
            </a:r>
            <a:r>
              <a:rPr lang="zh-CN" altLang="en-US" sz="2400" dirty="0">
                <a:latin typeface="宋体" panose="02010600030101010101" pitchFamily="2" charset="-122"/>
              </a:rPr>
              <a:t>运用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状态空间问题求解的基础。</a:t>
            </a:r>
            <a:r>
              <a:rPr lang="zh-CN" altLang="en-US" sz="2400" b="1" dirty="0" smtClean="0"/>
              <a:t> </a:t>
            </a:r>
            <a:endParaRPr lang="zh-CN" altLang="en-US" sz="24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1043444"/>
            <a:ext cx="26636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</a:rPr>
              <a:t>状态图示法的思想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492338" y="115911"/>
            <a:ext cx="196809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8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35006" y="1844824"/>
            <a:ext cx="813727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</a:rPr>
              <a:t>人类智能活动的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本质</a:t>
            </a:r>
            <a:r>
              <a:rPr lang="zh-CN" altLang="en-US" dirty="0" smtClean="0">
                <a:latin typeface="+mn-ea"/>
              </a:rPr>
              <a:t>：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获取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并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运用知识</a:t>
            </a:r>
            <a:r>
              <a:rPr lang="zh-CN" altLang="en-US" b="1" dirty="0">
                <a:latin typeface="+mn-ea"/>
              </a:rPr>
              <a:t>的</a:t>
            </a:r>
            <a:r>
              <a:rPr lang="zh-CN" altLang="en-US" b="1" dirty="0" smtClean="0">
                <a:latin typeface="+mn-ea"/>
              </a:rPr>
              <a:t>过程。</a:t>
            </a:r>
            <a:endParaRPr lang="en-US" altLang="zh-CN" b="1" dirty="0" smtClean="0"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智能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表现</a:t>
            </a:r>
            <a:r>
              <a:rPr lang="zh-CN" altLang="en-US" dirty="0">
                <a:latin typeface="+mn-ea"/>
              </a:rPr>
              <a:t>：知识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获取</a:t>
            </a:r>
            <a:r>
              <a:rPr lang="zh-CN" altLang="en-US" dirty="0">
                <a:latin typeface="+mn-ea"/>
              </a:rPr>
              <a:t>→知识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处理</a:t>
            </a:r>
            <a:r>
              <a:rPr lang="zh-CN" altLang="en-US" dirty="0">
                <a:latin typeface="+mn-ea"/>
              </a:rPr>
              <a:t>→知识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应用</a:t>
            </a:r>
            <a:endParaRPr lang="zh-CN" altLang="en-US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知识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是一切智能行为的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基础</a:t>
            </a:r>
            <a:endParaRPr lang="en-US" altLang="zh-CN" b="1" dirty="0" smtClean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计算机具有智能，首先须</a:t>
            </a:r>
            <a:r>
              <a:rPr lang="zh-CN" altLang="en-US" sz="2000" dirty="0">
                <a:latin typeface="+mn-ea"/>
              </a:rPr>
              <a:t>使其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拥有</a:t>
            </a:r>
            <a:r>
              <a:rPr lang="zh-CN" altLang="en-US" sz="2000" b="1" dirty="0" smtClean="0">
                <a:latin typeface="+mn-ea"/>
              </a:rPr>
              <a:t>知识。</a:t>
            </a:r>
            <a:endParaRPr lang="en-US" altLang="zh-CN" sz="2000" b="1" dirty="0" smtClean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知识需以适当模式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表示与存储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83568" y="908720"/>
            <a:ext cx="381642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2.1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的概念与含义</a:t>
            </a:r>
          </a:p>
        </p:txBody>
      </p:sp>
    </p:spTree>
    <p:extLst>
      <p:ext uri="{BB962C8B-B14F-4D97-AF65-F5344CB8AC3E}">
        <p14:creationId xmlns:p14="http://schemas.microsoft.com/office/powerpoint/2010/main" val="25791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8976" y="1739131"/>
            <a:ext cx="7975472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问题表示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求解过程影响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较大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，通常希望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有较小的状态空间表示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如，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十五数码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可规定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15×4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则。（针对每一个数码）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若采用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“上下左右移动空格”，则只需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。（针对空格）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  <a:buClr>
                <a:srgbClr val="C0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移动空格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种较好的表示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44054" y="908720"/>
            <a:ext cx="10795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1655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684213" y="1861081"/>
            <a:ext cx="784822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综上所述</a:t>
            </a:r>
            <a:r>
              <a:rPr lang="zh-CN" altLang="en-US" sz="2400" dirty="0" smtClean="0">
                <a:latin typeface="+mn-ea"/>
                <a:ea typeface="+mn-ea"/>
              </a:rPr>
              <a:t>，完成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对某个问题的状态描述</a:t>
            </a:r>
            <a:r>
              <a:rPr lang="zh-CN" altLang="en-US" sz="2400" dirty="0">
                <a:latin typeface="+mn-ea"/>
                <a:ea typeface="+mn-ea"/>
              </a:rPr>
              <a:t>，须明确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  <a:ea typeface="+mn-ea"/>
              </a:rPr>
              <a:t>状态的描述</a:t>
            </a:r>
            <a:r>
              <a:rPr lang="zh-CN" altLang="en-US" sz="2400" dirty="0">
                <a:latin typeface="+mn-ea"/>
                <a:ea typeface="+mn-ea"/>
              </a:rPr>
              <a:t>方式，特别是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初始状态</a:t>
            </a:r>
            <a:r>
              <a:rPr lang="zh-CN" altLang="en-US" sz="2400" dirty="0" smtClean="0">
                <a:latin typeface="+mn-ea"/>
                <a:ea typeface="+mn-ea"/>
              </a:rPr>
              <a:t>的描述</a:t>
            </a:r>
            <a:r>
              <a:rPr lang="zh-CN" altLang="en-US" sz="2400" dirty="0">
                <a:latin typeface="+mn-ea"/>
                <a:ea typeface="+mn-ea"/>
              </a:rPr>
              <a:t>；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操作符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400" dirty="0">
                <a:latin typeface="+mn-ea"/>
                <a:ea typeface="+mn-ea"/>
              </a:rPr>
              <a:t>及其对初始状态描述的作用；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>
                <a:latin typeface="+mn-ea"/>
                <a:ea typeface="+mn-ea"/>
              </a:rPr>
              <a:t>描述的特性。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52182"/>
            <a:ext cx="1152128" cy="111685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547739" y="3055312"/>
            <a:ext cx="2056709" cy="369332"/>
            <a:chOff x="6547739" y="3055312"/>
            <a:chExt cx="2056709" cy="369332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 bwMode="auto">
            <a:xfrm>
              <a:off x="6993435" y="3055312"/>
              <a:ext cx="161101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latin typeface="+mn-ea"/>
                  <a:ea typeface="+mn-ea"/>
                </a:rPr>
                <a:t>(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移动规则</a:t>
              </a:r>
              <a:r>
                <a:rPr lang="en-US" altLang="zh-CN" sz="2400" dirty="0" smtClean="0">
                  <a:latin typeface="+mn-ea"/>
                  <a:ea typeface="+mn-ea"/>
                </a:rPr>
                <a:t>)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sp>
          <p:nvSpPr>
            <p:cNvPr id="19" name="左箭头 18"/>
            <p:cNvSpPr/>
            <p:nvPr/>
          </p:nvSpPr>
          <p:spPr bwMode="auto">
            <a:xfrm>
              <a:off x="6547739" y="3181618"/>
              <a:ext cx="432048" cy="144016"/>
            </a:xfrm>
            <a:prstGeom prst="lef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2618"/>
            <a:ext cx="1146147" cy="1072989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68144" y="452182"/>
            <a:ext cx="2394600" cy="1129313"/>
            <a:chOff x="5868144" y="452182"/>
            <a:chExt cx="2394600" cy="1129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7" y="452182"/>
              <a:ext cx="1098457" cy="112931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868144" y="452182"/>
              <a:ext cx="1152128" cy="1129313"/>
              <a:chOff x="5868144" y="452182"/>
              <a:chExt cx="1152128" cy="1129313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5868144" y="452182"/>
                <a:ext cx="1152128" cy="11293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 flipH="1">
                <a:off x="5868144" y="452182"/>
                <a:ext cx="1152128" cy="11168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44" name="组合 43"/>
          <p:cNvGrpSpPr/>
          <p:nvPr/>
        </p:nvGrpSpPr>
        <p:grpSpPr>
          <a:xfrm>
            <a:off x="4061965" y="3806860"/>
            <a:ext cx="3102322" cy="1206316"/>
            <a:chOff x="4061965" y="3806860"/>
            <a:chExt cx="2911250" cy="1206316"/>
          </a:xfrm>
        </p:grpSpPr>
        <p:grpSp>
          <p:nvGrpSpPr>
            <p:cNvPr id="41" name="组合 40"/>
            <p:cNvGrpSpPr/>
            <p:nvPr/>
          </p:nvGrpSpPr>
          <p:grpSpPr>
            <a:xfrm>
              <a:off x="4061965" y="3806860"/>
              <a:ext cx="1349319" cy="1206316"/>
              <a:chOff x="4061965" y="3806860"/>
              <a:chExt cx="1349319" cy="1206316"/>
            </a:xfrm>
          </p:grpSpPr>
          <p:cxnSp>
            <p:nvCxnSpPr>
              <p:cNvPr id="36" name="直接连接符 35"/>
              <p:cNvCxnSpPr/>
              <p:nvPr/>
            </p:nvCxnSpPr>
            <p:spPr bwMode="auto">
              <a:xfrm>
                <a:off x="4154379" y="3806860"/>
                <a:ext cx="1256905" cy="12063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/>
              <p:cNvCxnSpPr/>
              <p:nvPr/>
            </p:nvCxnSpPr>
            <p:spPr bwMode="auto">
              <a:xfrm flipH="1">
                <a:off x="4061965" y="3832618"/>
                <a:ext cx="1216313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" name="组合 42"/>
            <p:cNvGrpSpPr/>
            <p:nvPr/>
          </p:nvGrpSpPr>
          <p:grpSpPr>
            <a:xfrm>
              <a:off x="5478857" y="4160575"/>
              <a:ext cx="1494358" cy="369332"/>
              <a:chOff x="5478857" y="4160575"/>
              <a:chExt cx="1494358" cy="369332"/>
            </a:xfrm>
          </p:grpSpPr>
          <p:sp>
            <p:nvSpPr>
              <p:cNvPr id="42" name="右箭头 41"/>
              <p:cNvSpPr/>
              <p:nvPr/>
            </p:nvSpPr>
            <p:spPr bwMode="auto">
              <a:xfrm>
                <a:off x="5478857" y="4306471"/>
                <a:ext cx="360040" cy="140008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Text Box 4"/>
              <p:cNvSpPr txBox="1">
                <a:spLocks noChangeArrowheads="1"/>
              </p:cNvSpPr>
              <p:nvPr/>
            </p:nvSpPr>
            <p:spPr bwMode="auto">
              <a:xfrm>
                <a:off x="5912830" y="4160575"/>
                <a:ext cx="106038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更复杂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?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83196" y="838453"/>
            <a:ext cx="53289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+mn-ea"/>
                <a:ea typeface="+mn-ea"/>
              </a:rPr>
              <a:t>猴子和香蕉问题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2625" y="1744663"/>
            <a:ext cx="79930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房间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一只猴子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一个箱子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一束香蕉</a:t>
            </a:r>
            <a:r>
              <a:rPr lang="zh-CN" altLang="en-US" sz="2000" dirty="0">
                <a:latin typeface="+mn-ea"/>
                <a:ea typeface="+mn-ea"/>
              </a:rPr>
              <a:t>。香蕉挂在天花板下方</a:t>
            </a:r>
            <a:r>
              <a:rPr lang="zh-CN" altLang="en-US" sz="2000" dirty="0" smtClean="0">
                <a:latin typeface="+mn-ea"/>
                <a:ea typeface="+mn-ea"/>
              </a:rPr>
              <a:t>，猴子</a:t>
            </a:r>
            <a:r>
              <a:rPr lang="zh-CN" altLang="en-US" sz="2000" dirty="0">
                <a:latin typeface="+mn-ea"/>
                <a:ea typeface="+mn-ea"/>
              </a:rPr>
              <a:t>的高度不足以拿到</a:t>
            </a:r>
            <a:r>
              <a:rPr lang="zh-CN" altLang="en-US" sz="2000" dirty="0" smtClean="0">
                <a:latin typeface="+mn-ea"/>
                <a:ea typeface="+mn-ea"/>
              </a:rPr>
              <a:t>。猴子如何才能</a:t>
            </a:r>
            <a:r>
              <a:rPr lang="zh-CN" altLang="en-US" sz="2000" dirty="0">
                <a:latin typeface="+mn-ea"/>
                <a:ea typeface="+mn-ea"/>
              </a:rPr>
              <a:t>拿到香蕉</a:t>
            </a:r>
            <a:r>
              <a:rPr lang="en-US" altLang="zh-CN" sz="2000" dirty="0">
                <a:latin typeface="+mn-ea"/>
                <a:ea typeface="+mn-ea"/>
              </a:rPr>
              <a:t>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2483669" y="2852464"/>
            <a:ext cx="5976763" cy="31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4287" y="1942962"/>
            <a:ext cx="3239641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猴子位于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香蕉挂在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处上方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，猴子想吃香蕉，但高度不够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处有可移动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猴子站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即可拿到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，但箱子须移动到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制定行动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，使猴子拿到香蕉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3923928" y="2132831"/>
            <a:ext cx="4598987" cy="288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4213" y="908720"/>
            <a:ext cx="100746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latin typeface="+mn-ea"/>
                <a:ea typeface="+mn-ea"/>
              </a:rPr>
              <a:t>分析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1772816"/>
            <a:ext cx="7848227" cy="36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状态空间表示法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四元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=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 x, y, z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所在位置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：箱子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所在位置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：猴子是否在箱子上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）；</a:t>
            </a:r>
          </a:p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：当猴子摘到香蕉时取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；否则取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由此可得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11188" y="765175"/>
            <a:ext cx="266466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问题求解</a:t>
            </a:r>
            <a:r>
              <a:rPr lang="zh-CN" altLang="zh-CN" sz="2800" dirty="0" smtClean="0">
                <a:latin typeface="+mn-ea"/>
                <a:ea typeface="+mn-ea"/>
              </a:rPr>
              <a:t>过程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endParaRPr lang="zh-CN" altLang="zh-CN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6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585065"/>
            <a:ext cx="7344171" cy="920371"/>
            <a:chOff x="899592" y="504068"/>
            <a:chExt cx="7344171" cy="8367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56917" y="1714523"/>
            <a:ext cx="7875523" cy="3416320"/>
            <a:chOff x="656917" y="1714523"/>
            <a:chExt cx="7875523" cy="341632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656917" y="1714523"/>
              <a:ext cx="7875523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可能出现的状态：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(a,b,0,0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  ←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初始状态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(c,c,1,1)  ←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5408800" y="2928712"/>
              <a:ext cx="0" cy="172819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185342" y="2677856"/>
            <a:ext cx="946498" cy="2249333"/>
            <a:chOff x="1924606" y="2677856"/>
            <a:chExt cx="946498" cy="224933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24606" y="2677856"/>
              <a:ext cx="946498" cy="531352"/>
              <a:chOff x="1924606" y="2677856"/>
              <a:chExt cx="946498" cy="531352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/>
            <p:cNvGrpSpPr/>
            <p:nvPr/>
          </p:nvGrpSpPr>
          <p:grpSpPr>
            <a:xfrm>
              <a:off x="1924606" y="3246527"/>
              <a:ext cx="946498" cy="531352"/>
              <a:chOff x="1924606" y="2677856"/>
              <a:chExt cx="946498" cy="531352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/>
            <p:cNvGrpSpPr/>
            <p:nvPr/>
          </p:nvGrpSpPr>
          <p:grpSpPr>
            <a:xfrm>
              <a:off x="1924606" y="3808680"/>
              <a:ext cx="946498" cy="531352"/>
              <a:chOff x="1924606" y="2677856"/>
              <a:chExt cx="946498" cy="531352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1924606" y="4395837"/>
              <a:ext cx="946498" cy="531352"/>
              <a:chOff x="1924606" y="2677856"/>
              <a:chExt cx="946498" cy="531352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656917" y="5148194"/>
            <a:ext cx="5067211" cy="646331"/>
            <a:chOff x="656917" y="5148194"/>
            <a:chExt cx="5067211" cy="646331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656917" y="5148194"/>
              <a:ext cx="247492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允许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的操作集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3177590" y="5148194"/>
              <a:ext cx="254653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8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={f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}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06081" y="173249"/>
            <a:ext cx="6460902" cy="475255"/>
            <a:chOff x="1406081" y="173249"/>
            <a:chExt cx="6460902" cy="475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4706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3235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11188" y="765175"/>
            <a:ext cx="3528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5095049"/>
            <a:ext cx="813752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各状态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，每个状态量变化就产生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一个新状态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，所有状态变化即为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5650" y="1660738"/>
            <a:ext cx="7848600" cy="1859146"/>
            <a:chOff x="755650" y="1660738"/>
            <a:chExt cx="7848600" cy="185914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5899273" y="1660738"/>
              <a:ext cx="25655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903029" y="2164794"/>
              <a:ext cx="25028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5876896" y="2596842"/>
              <a:ext cx="24979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5823298" y="3068960"/>
              <a:ext cx="25506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1" y="3693505"/>
            <a:ext cx="81404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的操作序列：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climbox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621572" y="972216"/>
            <a:ext cx="17606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状态空间图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21572" y="5651956"/>
            <a:ext cx="7983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climbbox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grasp}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49" y="1844824"/>
            <a:ext cx="5283964" cy="363890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725809" y="230802"/>
            <a:ext cx="5879176" cy="1249246"/>
            <a:chOff x="2725809" y="230802"/>
            <a:chExt cx="5879176" cy="124924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2725809" y="323274"/>
              <a:ext cx="1804299" cy="114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727320" y="230802"/>
              <a:ext cx="276998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(U)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猴子走到水平位置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27320" y="540701"/>
              <a:ext cx="3877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pushbox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(V)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</a:t>
              </a:r>
              <a:r>
                <a:rPr lang="zh-CN" altLang="en-US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箱子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推到水平位置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320" y="880664"/>
              <a:ext cx="230511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climbbox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猴子爬上箱顶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320" y="1203049"/>
              <a:ext cx="194604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猴子摘到香蕉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8379" y="1988840"/>
            <a:ext cx="4469685" cy="3316945"/>
            <a:chOff x="678379" y="1988840"/>
            <a:chExt cx="4469685" cy="3316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678379" y="1988840"/>
              <a:ext cx="4469685" cy="307777"/>
              <a:chOff x="678379" y="1988840"/>
              <a:chExt cx="4469685" cy="30777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8379" y="1988840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(a,b,0,0)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3" idx="3"/>
              </p:cNvCxnSpPr>
              <p:nvPr/>
            </p:nvCxnSpPr>
            <p:spPr bwMode="auto">
              <a:xfrm flipV="1">
                <a:off x="1902515" y="2142728"/>
                <a:ext cx="324554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678379" y="2693454"/>
              <a:ext cx="3821613" cy="307777"/>
              <a:chOff x="678379" y="2693454"/>
              <a:chExt cx="3821613" cy="30777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8379" y="2693454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(b,b,0,0)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/>
              <p:cNvCxnSpPr>
                <a:stCxn id="18" idx="3"/>
              </p:cNvCxnSpPr>
              <p:nvPr/>
            </p:nvCxnSpPr>
            <p:spPr bwMode="auto">
              <a:xfrm flipV="1">
                <a:off x="1902515" y="2847342"/>
                <a:ext cx="259747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/>
            <p:cNvGrpSpPr/>
            <p:nvPr/>
          </p:nvGrpSpPr>
          <p:grpSpPr>
            <a:xfrm>
              <a:off x="678379" y="3510388"/>
              <a:ext cx="2846910" cy="307777"/>
              <a:chOff x="678379" y="3510388"/>
              <a:chExt cx="2846910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8379" y="3510388"/>
                <a:ext cx="11521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箭头连接符 22"/>
              <p:cNvCxnSpPr>
                <a:stCxn id="22" idx="3"/>
              </p:cNvCxnSpPr>
              <p:nvPr/>
            </p:nvCxnSpPr>
            <p:spPr bwMode="auto">
              <a:xfrm flipV="1">
                <a:off x="1830507" y="3664276"/>
                <a:ext cx="169478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678379" y="4327942"/>
              <a:ext cx="2741493" cy="306536"/>
              <a:chOff x="678379" y="4327942"/>
              <a:chExt cx="2741493" cy="30653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8379" y="4327942"/>
                <a:ext cx="1224136" cy="30653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>
                <a:stCxn id="25" idx="3"/>
              </p:cNvCxnSpPr>
              <p:nvPr/>
            </p:nvCxnSpPr>
            <p:spPr bwMode="auto">
              <a:xfrm>
                <a:off x="1902515" y="4481210"/>
                <a:ext cx="151735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678379" y="4998008"/>
              <a:ext cx="2570470" cy="307777"/>
              <a:chOff x="678379" y="4998008"/>
              <a:chExt cx="2570470" cy="307777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78379" y="4998008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(c,c,1,1) </a:t>
                </a:r>
                <a:endParaRPr lang="zh-CN" altLang="en-US" sz="2000" dirty="0"/>
              </a:p>
            </p:txBody>
          </p:sp>
          <p:cxnSp>
            <p:nvCxnSpPr>
              <p:cNvPr id="30" name="直接箭头连接符 29"/>
              <p:cNvCxnSpPr>
                <a:stCxn id="29" idx="3"/>
              </p:cNvCxnSpPr>
              <p:nvPr/>
            </p:nvCxnSpPr>
            <p:spPr bwMode="auto">
              <a:xfrm flipV="1">
                <a:off x="1902515" y="5151896"/>
                <a:ext cx="1346334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1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21573" y="972216"/>
            <a:ext cx="1862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代码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部分</a:t>
            </a:r>
            <a:r>
              <a:rPr lang="en-US" altLang="zh-CN" sz="2400" dirty="0" smtClean="0">
                <a:latin typeface="+mn-ea"/>
                <a:ea typeface="+mn-ea"/>
              </a:rPr>
              <a:t>):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1573" y="1728105"/>
            <a:ext cx="7955978" cy="4392488"/>
            <a:chOff x="621573" y="1728105"/>
            <a:chExt cx="7955978" cy="43924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73" y="1728105"/>
              <a:ext cx="7577361" cy="439248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 bwMode="auto">
            <a:xfrm>
              <a:off x="6921367" y="5949280"/>
              <a:ext cx="165618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47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0588"/>
            <a:ext cx="3140075" cy="450850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猴子和香蕉问题演示：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1806"/>
            <a:chExt cx="4608" cy="2562"/>
          </a:xfrm>
        </p:grpSpPr>
        <p:pic>
          <p:nvPicPr>
            <p:cNvPr id="6" name="Picture 1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0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5"/>
            <p:cNvSpPr>
              <a:spLocks noChangeArrowheads="1"/>
            </p:cNvSpPr>
            <p:nvPr/>
          </p:nvSpPr>
          <p:spPr bwMode="auto">
            <a:xfrm>
              <a:off x="3744" y="336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1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072" y="206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976" y="192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766" y="330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490" y="234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026" y="3014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22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3600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720"/>
            <a:chExt cx="4608" cy="2562"/>
          </a:xfrm>
        </p:grpSpPr>
        <p:pic>
          <p:nvPicPr>
            <p:cNvPr id="16" name="Picture 2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72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3648" y="2274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8" name="Picture 2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2976" y="9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880" y="8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21" name="Picture 29" descr="猴子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514"/>
              <a:ext cx="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1670" y="221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94" y="125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930" y="1928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3888" y="1008"/>
            <a:chExt cx="4608" cy="2562"/>
          </a:xfrm>
        </p:grpSpPr>
        <p:pic>
          <p:nvPicPr>
            <p:cNvPr id="26" name="Picture 3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00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6864" y="256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28" name="Picture 3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174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6192" y="126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6096" y="112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1" name="Picture 3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" y="278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0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1536"/>
            <a:chExt cx="4608" cy="2562"/>
          </a:xfrm>
        </p:grpSpPr>
        <p:pic>
          <p:nvPicPr>
            <p:cNvPr id="33" name="Picture 41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3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42"/>
            <p:cNvSpPr>
              <a:spLocks noChangeArrowheads="1"/>
            </p:cNvSpPr>
            <p:nvPr/>
          </p:nvSpPr>
          <p:spPr bwMode="auto">
            <a:xfrm>
              <a:off x="3648" y="309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5" name="Picture 4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27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2976" y="179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auto">
            <a:xfrm>
              <a:off x="2880" y="165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8" name="Picture 46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312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518"/>
            <a:chExt cx="4608" cy="2562"/>
          </a:xfrm>
        </p:grpSpPr>
        <p:pic>
          <p:nvPicPr>
            <p:cNvPr id="40" name="Picture 48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1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>
              <a:off x="3696" y="307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2" name="Picture 5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25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3024" y="177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2928" y="163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45" name="Picture 53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29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54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12"/>
            <a:chExt cx="4608" cy="2562"/>
          </a:xfrm>
        </p:grpSpPr>
        <p:pic>
          <p:nvPicPr>
            <p:cNvPr id="47" name="Picture 55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8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0" name="Picture 58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68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59"/>
            <p:cNvSpPr>
              <a:spLocks noChangeArrowheads="1"/>
            </p:cNvSpPr>
            <p:nvPr/>
          </p:nvSpPr>
          <p:spPr bwMode="auto">
            <a:xfrm>
              <a:off x="3648" y="249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2880" y="10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Group 61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182"/>
            <a:chExt cx="4608" cy="2562"/>
          </a:xfrm>
        </p:grpSpPr>
        <p:pic>
          <p:nvPicPr>
            <p:cNvPr id="54" name="Picture 62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8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95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Line 64"/>
            <p:cNvSpPr>
              <a:spLocks noChangeShapeType="1"/>
            </p:cNvSpPr>
            <p:nvPr/>
          </p:nvSpPr>
          <p:spPr bwMode="auto">
            <a:xfrm>
              <a:off x="3024" y="147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95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utoShape 66"/>
            <p:cNvSpPr>
              <a:spLocks noChangeArrowheads="1"/>
            </p:cNvSpPr>
            <p:nvPr/>
          </p:nvSpPr>
          <p:spPr bwMode="auto">
            <a:xfrm>
              <a:off x="3072" y="276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Text Box 67"/>
            <p:cNvSpPr txBox="1">
              <a:spLocks noChangeArrowheads="1"/>
            </p:cNvSpPr>
            <p:nvPr/>
          </p:nvSpPr>
          <p:spPr bwMode="auto">
            <a:xfrm>
              <a:off x="2928" y="132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1" name="Picture 6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Line 71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4" name="Picture 72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430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73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74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" name="Group 75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8" name="Picture 76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1" name="Picture 7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920"/>
              <a:ext cx="52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AutoShape 80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 Box 81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24" y="990"/>
            <a:chExt cx="4608" cy="2562"/>
          </a:xfrm>
        </p:grpSpPr>
        <p:pic>
          <p:nvPicPr>
            <p:cNvPr id="75" name="Picture 83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9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2928" y="12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7" name="Picture 85" descr="猴子-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14"/>
              <a:ext cx="79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7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2832" y="11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8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42"/>
            <a:chExt cx="4608" cy="2562"/>
          </a:xfrm>
        </p:grpSpPr>
        <p:pic>
          <p:nvPicPr>
            <p:cNvPr id="81" name="Picture 8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4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976" y="123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2880" y="108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84" name="Picture 92" descr="香蕉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872"/>
              <a:ext cx="972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93"/>
          <p:cNvGrpSpPr>
            <a:grpSpLocks/>
          </p:cNvGrpSpPr>
          <p:nvPr/>
        </p:nvGrpSpPr>
        <p:grpSpPr bwMode="auto">
          <a:xfrm>
            <a:off x="684213" y="1882775"/>
            <a:ext cx="7848600" cy="4067175"/>
            <a:chOff x="624" y="1440"/>
            <a:chExt cx="4608" cy="2562"/>
          </a:xfrm>
        </p:grpSpPr>
        <p:grpSp>
          <p:nvGrpSpPr>
            <p:cNvPr id="86" name="Group 94"/>
            <p:cNvGrpSpPr>
              <a:grpSpLocks/>
            </p:cNvGrpSpPr>
            <p:nvPr/>
          </p:nvGrpSpPr>
          <p:grpSpPr bwMode="auto">
            <a:xfrm>
              <a:off x="624" y="1440"/>
              <a:ext cx="4608" cy="2562"/>
              <a:chOff x="672" y="942"/>
              <a:chExt cx="4608" cy="2562"/>
            </a:xfrm>
          </p:grpSpPr>
          <p:pic>
            <p:nvPicPr>
              <p:cNvPr id="89" name="Picture 95" descr="图框（1）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942"/>
                <a:ext cx="4608" cy="2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Line 96"/>
              <p:cNvSpPr>
                <a:spLocks noChangeShapeType="1"/>
              </p:cNvSpPr>
              <p:nvPr/>
            </p:nvSpPr>
            <p:spPr bwMode="auto">
              <a:xfrm>
                <a:off x="2960" y="123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97"/>
              <p:cNvSpPr txBox="1">
                <a:spLocks noChangeArrowheads="1"/>
              </p:cNvSpPr>
              <p:nvPr/>
            </p:nvSpPr>
            <p:spPr bwMode="auto">
              <a:xfrm>
                <a:off x="2880" y="108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400" b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92" name="Picture 98" descr="香蕉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872"/>
                <a:ext cx="972" cy="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2976" y="1920"/>
              <a:ext cx="1056" cy="432"/>
            </a:xfrm>
            <a:prstGeom prst="wedgeEllipseCallout">
              <a:avLst>
                <a:gd name="adj1" fmla="val -55398"/>
                <a:gd name="adj2" fmla="val 74537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0"/>
            <p:cNvSpPr txBox="1">
              <a:spLocks noChangeArrowheads="1"/>
            </p:cNvSpPr>
            <p:nvPr/>
          </p:nvSpPr>
          <p:spPr bwMode="auto">
            <a:xfrm>
              <a:off x="3110" y="2016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dirty="0" err="1">
                  <a:solidFill>
                    <a:srgbClr val="FFFF99"/>
                  </a:solidFill>
                  <a:latin typeface="Times New Roman" panose="02020603050405020304" pitchFamily="18" charset="0"/>
                </a:rPr>
                <a:t>Ha!Ha</a:t>
              </a:r>
              <a:r>
                <a:rPr kumimoji="1" lang="en-US" altLang="zh-CN" sz="2400" dirty="0">
                  <a:solidFill>
                    <a:srgbClr val="FFFF99"/>
                  </a:solidFill>
                  <a:latin typeface="Times New Roman" panose="02020603050405020304" pitchFamily="18" charset="0"/>
                </a:rPr>
                <a:t>!</a:t>
              </a:r>
              <a:endParaRPr kumimoji="1" lang="en-US" altLang="zh-CN" sz="2400" b="0" dirty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56272" y="932248"/>
            <a:ext cx="136815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、知识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296" y="1772816"/>
            <a:ext cx="794914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b="1" dirty="0" smtClean="0"/>
              <a:t>长期生活实践与科学研究中，积累的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认识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经验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b="1" dirty="0" smtClean="0"/>
              <a:t>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/>
              <a:t>将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有关信息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关联</a:t>
            </a:r>
            <a:r>
              <a:rPr lang="zh-CN" altLang="en-US" sz="2000" b="1" dirty="0" smtClean="0"/>
              <a:t>在一起，形成的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信息结构</a:t>
            </a:r>
            <a:r>
              <a:rPr lang="zh-CN" altLang="en-US" sz="2000" b="1" dirty="0" smtClean="0"/>
              <a:t>。</a:t>
            </a:r>
            <a:r>
              <a:rPr lang="zh-CN" altLang="en-US" sz="2000" dirty="0" smtClean="0"/>
              <a:t>（数据结构）</a:t>
            </a:r>
            <a:endParaRPr lang="zh-CN" altLang="en-US" sz="2000" b="1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b="1" dirty="0" smtClean="0"/>
              <a:t>反映客观世界中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事物之间的关系</a:t>
            </a:r>
            <a:r>
              <a:rPr lang="zh-CN" altLang="en-US" sz="2000" b="1" dirty="0" smtClean="0"/>
              <a:t>。（不同关系形成不同知识）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824624" y="3373399"/>
            <a:ext cx="4635808" cy="936104"/>
          </a:xfrm>
          <a:prstGeom prst="accentCallout2">
            <a:avLst>
              <a:gd name="adj1" fmla="val 9375"/>
              <a:gd name="adj2" fmla="val -1407"/>
              <a:gd name="adj3" fmla="val 9375"/>
              <a:gd name="adj4" fmla="val -3463"/>
              <a:gd name="adj5" fmla="val -75938"/>
              <a:gd name="adj6" fmla="val -23456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信息关联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>
                <a:latin typeface="+mn-ea"/>
                <a:ea typeface="+mn-ea"/>
              </a:rPr>
              <a:t>：“如果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，则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那么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en-US" altLang="zh-CN" sz="2000" b="1" dirty="0" smtClean="0">
                <a:latin typeface="+mn-ea"/>
                <a:ea typeface="+mn-ea"/>
              </a:rPr>
              <a:t>”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lang="zh-CN" altLang="en-US" sz="2000" b="1" dirty="0" smtClean="0">
                <a:latin typeface="+mn-ea"/>
                <a:ea typeface="+mn-ea"/>
              </a:rPr>
              <a:t>大雁南</a:t>
            </a:r>
            <a:r>
              <a:rPr lang="zh-CN" altLang="en-US" sz="2000" b="1" dirty="0">
                <a:latin typeface="+mn-ea"/>
                <a:ea typeface="+mn-ea"/>
              </a:rPr>
              <a:t>飞，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则</a:t>
            </a:r>
            <a:r>
              <a:rPr lang="zh-CN" altLang="en-US" sz="2000" b="1" dirty="0" smtClean="0">
                <a:latin typeface="+mn-ea"/>
                <a:ea typeface="+mn-ea"/>
              </a:rPr>
              <a:t>冬天</a:t>
            </a:r>
            <a:r>
              <a:rPr lang="zh-CN" altLang="en-US" sz="2000" dirty="0">
                <a:latin typeface="+mn-ea"/>
                <a:ea typeface="+mn-ea"/>
              </a:rPr>
              <a:t>即将</a:t>
            </a:r>
            <a:r>
              <a:rPr lang="zh-CN" altLang="en-US" sz="2000" b="1" dirty="0" smtClean="0">
                <a:latin typeface="+mn-ea"/>
                <a:ea typeface="+mn-ea"/>
              </a:rPr>
              <a:t>来临。</a:t>
            </a:r>
            <a:endParaRPr lang="zh-CN" altLang="en-US" sz="2000" b="1" dirty="0"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2160" y="5143544"/>
            <a:ext cx="25612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（条件</a:t>
            </a:r>
            <a:r>
              <a:rPr lang="en-US" altLang="zh-CN" sz="2000" dirty="0" smtClean="0">
                <a:latin typeface="+mn-ea"/>
                <a:ea typeface="+mn-ea"/>
              </a:rPr>
              <a:t>-</a:t>
            </a:r>
            <a:r>
              <a:rPr lang="zh-CN" altLang="en-US" sz="2000" dirty="0" smtClean="0">
                <a:latin typeface="+mn-ea"/>
                <a:ea typeface="+mn-ea"/>
              </a:rPr>
              <a:t>结论）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4" name="线形标注 2(带强调线) 13"/>
          <p:cNvSpPr/>
          <p:nvPr/>
        </p:nvSpPr>
        <p:spPr bwMode="auto">
          <a:xfrm>
            <a:off x="1475656" y="4647442"/>
            <a:ext cx="4608512" cy="941798"/>
          </a:xfrm>
          <a:prstGeom prst="accentCallout2">
            <a:avLst>
              <a:gd name="adj1" fmla="val 18750"/>
              <a:gd name="adj2" fmla="val -804"/>
              <a:gd name="adj3" fmla="val 18750"/>
              <a:gd name="adj4" fmla="val -5503"/>
              <a:gd name="adj5" fmla="val -157036"/>
              <a:gd name="adj6" fmla="val -53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雪</a:t>
            </a:r>
            <a:r>
              <a:rPr lang="zh-CN" altLang="en-US" sz="2000" dirty="0"/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白色</a:t>
            </a:r>
            <a:r>
              <a:rPr lang="zh-CN" altLang="en-US" sz="2000" dirty="0"/>
              <a:t>的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头痛且流涕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可能患</a:t>
            </a:r>
            <a:r>
              <a:rPr lang="zh-CN" altLang="en-US" sz="2000" dirty="0"/>
              <a:t>了</a:t>
            </a:r>
            <a:r>
              <a:rPr lang="zh-CN" altLang="en-US" sz="2000" dirty="0">
                <a:solidFill>
                  <a:srgbClr val="FF0000"/>
                </a:solidFill>
              </a:rPr>
              <a:t>感冒</a:t>
            </a:r>
            <a:r>
              <a:rPr lang="zh-CN" altLang="en-US" sz="2000" dirty="0"/>
              <a:t>。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397516" y="4677112"/>
            <a:ext cx="104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95737" y="322993"/>
            <a:ext cx="6480720" cy="1017775"/>
            <a:chOff x="2195737" y="260648"/>
            <a:chExt cx="6480720" cy="1017775"/>
          </a:xfrm>
        </p:grpSpPr>
        <p:sp>
          <p:nvSpPr>
            <p:cNvPr id="2" name="矩形 1"/>
            <p:cNvSpPr/>
            <p:nvPr/>
          </p:nvSpPr>
          <p:spPr>
            <a:xfrm>
              <a:off x="2195737" y="260648"/>
              <a:ext cx="648072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秋风起兮白云飞，草木黄落兮雁南归。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两汉，刘彻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秋风辞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95737" y="600800"/>
              <a:ext cx="612067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木落雁南度，北风江上寒。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唐，孟浩然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早寒江上有怀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876931" y="923191"/>
              <a:ext cx="216024" cy="3552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</a:rPr>
                <a:t>┇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37318" y="1845022"/>
            <a:ext cx="7992888" cy="266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10004"/>
                </a:solidFill>
                <a:latin typeface="+mn-ea"/>
              </a:rPr>
              <a:t>将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问题的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所有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都表示出来，须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定义一组操作符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。</a:t>
            </a: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求解过程是一个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不断将操作符作用于状态的过程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。</a:t>
            </a:r>
            <a:endParaRPr lang="en-US" altLang="zh-CN" sz="2400" b="1" dirty="0" smtClean="0">
              <a:solidFill>
                <a:srgbClr val="010004"/>
              </a:solidFill>
              <a:latin typeface="+mn-ea"/>
            </a:endParaRP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解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就是从初始状态到目标状态所采用的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操作符序列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。</a:t>
            </a:r>
            <a:endParaRPr lang="en-US" altLang="zh-CN" sz="2400" b="1" dirty="0" smtClean="0">
              <a:solidFill>
                <a:srgbClr val="010004"/>
              </a:solidFill>
              <a:latin typeface="+mn-ea"/>
            </a:endParaRP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使用操作符最少的解即为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。</a:t>
            </a:r>
          </a:p>
          <a:p>
            <a:pPr>
              <a:lnSpc>
                <a:spcPts val="3500"/>
              </a:lnSpc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010004"/>
                </a:solidFill>
                <a:latin typeface="+mn-ea"/>
              </a:rPr>
              <a:t>对任一个状态，可使用的操作符可能不止一个。</a:t>
            </a:r>
            <a:endParaRPr lang="zh-CN" altLang="en-US" sz="2400" b="1" dirty="0">
              <a:solidFill>
                <a:srgbClr val="010004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47163" y="954983"/>
            <a:ext cx="3140075" cy="450850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状态空间表示法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98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836712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问题归约</a:t>
            </a:r>
            <a:r>
              <a:rPr lang="zh-CN" altLang="zh-CN" sz="2800" kern="1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2624" y="1812601"/>
            <a:ext cx="7889816" cy="4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zh-CN" sz="2400" dirty="0" smtClean="0">
                <a:latin typeface="+mn-ea"/>
                <a:ea typeface="+mn-ea"/>
              </a:rPr>
              <a:t>另一种</a:t>
            </a:r>
            <a:r>
              <a:rPr lang="zh-CN" altLang="en-US" sz="2400" dirty="0" smtClean="0">
                <a:latin typeface="+mn-ea"/>
                <a:ea typeface="+mn-ea"/>
              </a:rPr>
              <a:t>基于</a:t>
            </a:r>
            <a:r>
              <a:rPr lang="zh-CN" altLang="zh-CN" sz="2400" dirty="0" smtClean="0">
                <a:latin typeface="+mn-ea"/>
                <a:ea typeface="+mn-ea"/>
              </a:rPr>
              <a:t>“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zh-CN" sz="2400" dirty="0" smtClean="0">
                <a:latin typeface="+mn-ea"/>
                <a:ea typeface="+mn-ea"/>
              </a:rPr>
              <a:t>”</a:t>
            </a:r>
            <a:r>
              <a:rPr lang="zh-CN" altLang="zh-CN" sz="2400" dirty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latin typeface="+mn-ea"/>
                <a:ea typeface="+mn-ea"/>
              </a:rPr>
              <a:t>问题</a:t>
            </a:r>
            <a:r>
              <a:rPr lang="zh-CN" altLang="en-US" sz="2400" dirty="0">
                <a:latin typeface="+mn-ea"/>
                <a:ea typeface="+mn-ea"/>
              </a:rPr>
              <a:t>表示</a:t>
            </a:r>
            <a:r>
              <a:rPr lang="zh-CN" altLang="zh-CN" sz="2400" dirty="0" smtClean="0">
                <a:latin typeface="+mn-ea"/>
                <a:ea typeface="+mn-ea"/>
              </a:rPr>
              <a:t>与</a:t>
            </a:r>
            <a:r>
              <a:rPr lang="zh-CN" altLang="zh-CN" sz="2400" dirty="0">
                <a:latin typeface="+mn-ea"/>
                <a:ea typeface="+mn-ea"/>
              </a:rPr>
              <a:t>求解方法</a:t>
            </a:r>
            <a:r>
              <a:rPr lang="zh-CN" altLang="zh-CN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2" name="线形标注 2(带强调线) 1"/>
          <p:cNvSpPr/>
          <p:nvPr/>
        </p:nvSpPr>
        <p:spPr bwMode="auto">
          <a:xfrm flipH="1">
            <a:off x="5508104" y="3837520"/>
            <a:ext cx="2110453" cy="699360"/>
          </a:xfrm>
          <a:prstGeom prst="accentCallout2">
            <a:avLst>
              <a:gd name="adj1" fmla="val 18750"/>
              <a:gd name="adj2" fmla="val -2918"/>
              <a:gd name="adj3" fmla="val 18750"/>
              <a:gd name="adj4" fmla="val -16667"/>
              <a:gd name="adj5" fmla="val -90452"/>
              <a:gd name="adj6" fmla="val -1689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不能再分解或变换，</a:t>
            </a:r>
            <a:endParaRPr lang="en-US" altLang="zh-CN" sz="20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直接有解的子问题。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7429" y="2348880"/>
            <a:ext cx="7992888" cy="2952328"/>
            <a:chOff x="647429" y="2348880"/>
            <a:chExt cx="7992888" cy="2952328"/>
          </a:xfrm>
        </p:grpSpPr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344" y="3501008"/>
              <a:ext cx="4316712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647429" y="2348880"/>
              <a:ext cx="7992888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zh-CN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基本</a:t>
              </a:r>
              <a:r>
                <a:rPr lang="zh-CN" altLang="zh-CN" sz="2400" dirty="0">
                  <a:solidFill>
                    <a:srgbClr val="FF0000"/>
                  </a:solidFill>
                  <a:latin typeface="+mn-ea"/>
                  <a:ea typeface="+mn-ea"/>
                </a:rPr>
                <a:t>思想</a:t>
              </a:r>
              <a:r>
                <a:rPr lang="zh-CN" altLang="zh-CN" sz="2400" dirty="0" smtClean="0">
                  <a:latin typeface="+mn-ea"/>
                  <a:ea typeface="+mn-ea"/>
                </a:rPr>
                <a:t>：通过变换</a:t>
              </a:r>
              <a:r>
                <a:rPr lang="zh-CN" altLang="en-US" sz="2400" dirty="0">
                  <a:latin typeface="+mn-ea"/>
                  <a:ea typeface="+mn-ea"/>
                </a:rPr>
                <a:t>，</a:t>
              </a:r>
              <a:r>
                <a:rPr lang="zh-CN" altLang="en-US" sz="2400" dirty="0" smtClean="0">
                  <a:latin typeface="+mn-ea"/>
                  <a:ea typeface="+mn-ea"/>
                </a:rPr>
                <a:t>将</a:t>
              </a:r>
              <a:r>
                <a:rPr lang="zh-CN" altLang="zh-CN" sz="2400" dirty="0" smtClean="0">
                  <a:latin typeface="+mn-ea"/>
                  <a:ea typeface="+mn-ea"/>
                </a:rPr>
                <a:t>问题变</a:t>
              </a:r>
              <a:r>
                <a:rPr lang="zh-CN" altLang="en-US" sz="2400" dirty="0" smtClean="0">
                  <a:latin typeface="+mn-ea"/>
                  <a:ea typeface="+mn-ea"/>
                </a:rPr>
                <a:t>换</a:t>
              </a:r>
              <a:r>
                <a:rPr lang="zh-CN" altLang="zh-CN" sz="2400" dirty="0" smtClean="0">
                  <a:latin typeface="+mn-ea"/>
                  <a:ea typeface="+mn-ea"/>
                </a:rPr>
                <a:t>为</a:t>
              </a:r>
              <a:r>
                <a:rPr lang="zh-CN" altLang="zh-CN" sz="2400" dirty="0">
                  <a:latin typeface="+mn-ea"/>
                  <a:ea typeface="+mn-ea"/>
                </a:rPr>
                <a:t>一</a:t>
              </a:r>
              <a:r>
                <a:rPr lang="zh-CN" altLang="zh-CN" sz="2400" dirty="0" smtClean="0">
                  <a:latin typeface="+mn-ea"/>
                  <a:ea typeface="+mn-ea"/>
                </a:rPr>
                <a:t>个</a:t>
              </a:r>
              <a:r>
                <a:rPr lang="zh-CN" altLang="zh-CN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子</a:t>
              </a:r>
              <a:r>
                <a:rPr lang="zh-CN" altLang="zh-CN" sz="2400" dirty="0">
                  <a:solidFill>
                    <a:srgbClr val="0000FF"/>
                  </a:solidFill>
                  <a:latin typeface="+mn-ea"/>
                  <a:ea typeface="+mn-ea"/>
                </a:rPr>
                <a:t>问题集合</a:t>
              </a:r>
              <a:r>
                <a:rPr lang="zh-CN" altLang="zh-CN" sz="2400" dirty="0" smtClean="0">
                  <a:latin typeface="+mn-ea"/>
                  <a:ea typeface="+mn-ea"/>
                </a:rPr>
                <a:t>，这些</a:t>
              </a:r>
              <a:r>
                <a:rPr lang="zh-CN" altLang="zh-CN" sz="2400" dirty="0">
                  <a:latin typeface="+mn-ea"/>
                  <a:ea typeface="+mn-ea"/>
                </a:rPr>
                <a:t>子问题的</a:t>
              </a:r>
              <a:r>
                <a:rPr lang="zh-CN" altLang="zh-CN" sz="2400" dirty="0" smtClean="0">
                  <a:latin typeface="+mn-ea"/>
                  <a:ea typeface="+mn-ea"/>
                </a:rPr>
                <a:t>解</a:t>
              </a:r>
              <a:r>
                <a:rPr lang="zh-CN" altLang="zh-CN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可直接得到</a:t>
              </a:r>
              <a:r>
                <a:rPr lang="en-US" altLang="zh-CN" sz="2400" dirty="0" smtClean="0">
                  <a:latin typeface="+mn-ea"/>
                  <a:ea typeface="+mn-ea"/>
                </a:rPr>
                <a:t>(</a:t>
              </a:r>
              <a:r>
                <a:rPr lang="zh-CN" altLang="zh-CN" sz="2400" dirty="0" smtClean="0">
                  <a:latin typeface="+mn-ea"/>
                  <a:ea typeface="+mn-ea"/>
                </a:rPr>
                <a:t>本原问题</a:t>
              </a:r>
              <a:r>
                <a:rPr lang="en-US" altLang="zh-CN" sz="2400" dirty="0" smtClean="0">
                  <a:latin typeface="+mn-ea"/>
                  <a:ea typeface="+mn-ea"/>
                </a:rPr>
                <a:t>)</a:t>
              </a:r>
              <a:r>
                <a:rPr lang="zh-CN" altLang="zh-CN" sz="2400" dirty="0" smtClean="0">
                  <a:latin typeface="+mn-ea"/>
                  <a:ea typeface="+mn-ea"/>
                </a:rPr>
                <a:t>，</a:t>
              </a:r>
              <a:r>
                <a:rPr lang="zh-CN" altLang="en-US" sz="2400" dirty="0" smtClean="0">
                  <a:latin typeface="+mn-ea"/>
                  <a:ea typeface="+mn-ea"/>
                </a:rPr>
                <a:t>则原始</a:t>
              </a:r>
              <a:r>
                <a:rPr lang="zh-CN" altLang="zh-CN" sz="2400" dirty="0" smtClean="0">
                  <a:latin typeface="+mn-ea"/>
                  <a:ea typeface="+mn-ea"/>
                </a:rPr>
                <a:t>问题</a:t>
              </a:r>
              <a:r>
                <a:rPr lang="zh-CN" altLang="en-US" sz="2400" dirty="0" smtClean="0">
                  <a:latin typeface="+mn-ea"/>
                  <a:ea typeface="+mn-ea"/>
                </a:rPr>
                <a:t>得到解决</a:t>
              </a:r>
              <a:r>
                <a:rPr lang="zh-CN" altLang="zh-CN" sz="2400" dirty="0" smtClean="0">
                  <a:latin typeface="+mn-ea"/>
                  <a:ea typeface="+mn-ea"/>
                </a:rPr>
                <a:t>。</a:t>
              </a:r>
              <a:endParaRPr lang="zh-CN" altLang="zh-CN" sz="2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6152" y="1749438"/>
            <a:ext cx="7776864" cy="1897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元组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S,F,G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个初始问题描述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endParaRPr lang="en-US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套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变换为子问题的操作符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一套本原问题描述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endParaRPr lang="zh-CN" altLang="en-US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971436"/>
            <a:ext cx="35283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问题归约表示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360" y="3829977"/>
            <a:ext cx="8021096" cy="1423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问题归约的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实质</a:t>
            </a:r>
            <a:endParaRPr lang="en-US" altLang="zh-CN" sz="2400" kern="1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从目标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解决的问题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出发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逆向推理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，建立子问题及子问题的子问题，直到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归约为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本原问题集合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66967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、问题归约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举例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梵塔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汉诺塔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问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题（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Hanoi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4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560" y="1835532"/>
            <a:ext cx="8280920" cy="2025516"/>
            <a:chOff x="611560" y="1835532"/>
            <a:chExt cx="7992888" cy="2025516"/>
          </a:xfrm>
        </p:grpSpPr>
        <p:sp>
          <p:nvSpPr>
            <p:cNvPr id="6" name="矩形 5"/>
            <p:cNvSpPr/>
            <p:nvPr/>
          </p:nvSpPr>
          <p:spPr>
            <a:xfrm>
              <a:off x="611560" y="1835532"/>
              <a:ext cx="7992888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问题：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柱</a:t>
              </a:r>
              <a:r>
                <a: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移到</a:t>
              </a:r>
              <a:r>
                <a: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移动一个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盘子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大盘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在下小盘在上。</a:t>
              </a:r>
            </a:p>
          </p:txBody>
        </p:sp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492896"/>
              <a:ext cx="5616624" cy="136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/>
          <p:cNvSpPr/>
          <p:nvPr/>
        </p:nvSpPr>
        <p:spPr>
          <a:xfrm>
            <a:off x="611560" y="4005064"/>
            <a:ext cx="799288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可归约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下列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个子问题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6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476672"/>
            <a:ext cx="52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cs typeface="Times New Roman" panose="02020603050405020304" pitchFamily="18" charset="0"/>
              </a:rPr>
              <a:t>移动圆盘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cs typeface="Times New Roman" panose="02020603050405020304" pitchFamily="18" charset="0"/>
              </a:rPr>
              <a:t>至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2(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借柱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3) </a:t>
            </a:r>
            <a:endParaRPr lang="en-US" altLang="zh-C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96752"/>
            <a:ext cx="4180666" cy="127351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1520" y="2400853"/>
            <a:ext cx="38164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cs typeface="Times New Roman" panose="02020603050405020304" pitchFamily="18" charset="0"/>
              </a:rPr>
              <a:t>移动圆盘</a:t>
            </a:r>
            <a:r>
              <a:rPr lang="en-US" altLang="zh-CN" sz="2400" b="1" dirty="0"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cs typeface="Times New Roman" panose="02020603050405020304" pitchFamily="18" charset="0"/>
              </a:rPr>
              <a:t>至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82" y="2818541"/>
            <a:ext cx="4184560" cy="1284011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51520" y="4292308"/>
            <a:ext cx="52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移动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圆盘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至柱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3(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借柱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1) 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82" y="4929951"/>
            <a:ext cx="4184560" cy="1327891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6372200" y="1556792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6372200" y="3183323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336350" y="5229200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83568" y="980728"/>
            <a:ext cx="3240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归约过程（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个圆盘）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48872" cy="3456384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323528" y="1772816"/>
            <a:ext cx="8568952" cy="3204356"/>
            <a:chOff x="323528" y="1772816"/>
            <a:chExt cx="8568952" cy="3204356"/>
          </a:xfrm>
        </p:grpSpPr>
        <p:sp>
          <p:nvSpPr>
            <p:cNvPr id="2" name="矩形 1"/>
            <p:cNvSpPr/>
            <p:nvPr/>
          </p:nvSpPr>
          <p:spPr bwMode="auto">
            <a:xfrm>
              <a:off x="1717153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40471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87625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384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3528" y="46171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72200" y="45875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238944" y="149470"/>
            <a:ext cx="2892896" cy="5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+mn-ea"/>
              </a:rPr>
              <a:t>梵塔问题归约图</a:t>
            </a:r>
            <a:r>
              <a:rPr lang="en-US" altLang="zh-CN" sz="2800" b="1" dirty="0" smtClean="0">
                <a:solidFill>
                  <a:schemeClr val="tx2"/>
                </a:solidFill>
                <a:latin typeface="+mn-ea"/>
              </a:rPr>
              <a:t>:</a:t>
            </a:r>
            <a:endParaRPr lang="zh-CN" altLang="en-US" sz="28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6" y="2492896"/>
            <a:ext cx="7548360" cy="42849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63888" y="253323"/>
            <a:ext cx="5184576" cy="1087445"/>
            <a:chOff x="3563888" y="253323"/>
            <a:chExt cx="5184576" cy="1087445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3563888" y="253323"/>
              <a:ext cx="51845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563889" y="639807"/>
              <a:ext cx="31683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563888" y="1026292"/>
              <a:ext cx="5184576" cy="314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将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63" y="1479087"/>
            <a:ext cx="8640989" cy="1528824"/>
            <a:chOff x="70963" y="1479087"/>
            <a:chExt cx="8640989" cy="152882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63" y="1479087"/>
              <a:ext cx="4248501" cy="764641"/>
              <a:chOff x="70963" y="1407079"/>
              <a:chExt cx="4248501" cy="764641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559423"/>
                <a:ext cx="3923928" cy="612297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 bwMode="auto">
              <a:xfrm>
                <a:off x="70963" y="1407079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518248" y="1491484"/>
              <a:ext cx="4193704" cy="752244"/>
              <a:chOff x="4518248" y="1419476"/>
              <a:chExt cx="4193704" cy="752244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6016" y="1559423"/>
                <a:ext cx="3995936" cy="612297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 bwMode="auto">
              <a:xfrm>
                <a:off x="4518248" y="1419476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③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9167" y="2348881"/>
              <a:ext cx="2970665" cy="659030"/>
              <a:chOff x="102815" y="2996952"/>
              <a:chExt cx="3029025" cy="802593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02815" y="2996952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122262"/>
                <a:ext cx="2664296" cy="6772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45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4025" y="2275508"/>
            <a:ext cx="142875" cy="208915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888" y="4220195"/>
            <a:ext cx="1584325" cy="287338"/>
          </a:xfrm>
          <a:prstGeom prst="ellipse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438" y="2275508"/>
            <a:ext cx="142875" cy="2089150"/>
          </a:xfrm>
          <a:prstGeom prst="rect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51275" y="4220195"/>
            <a:ext cx="1582738" cy="288925"/>
          </a:xfrm>
          <a:prstGeom prst="ellipse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1413" y="2275508"/>
            <a:ext cx="142875" cy="208915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92275" y="4220195"/>
            <a:ext cx="1582738" cy="288925"/>
          </a:xfrm>
          <a:prstGeom prst="ellipse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613" y="3788395"/>
            <a:ext cx="1008062" cy="28733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5513" y="3572495"/>
            <a:ext cx="576262" cy="2159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713" y="4004295"/>
            <a:ext cx="1439862" cy="21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68" y="980728"/>
            <a:ext cx="27363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(3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0104 -0.00416 0.00208 -0.00856 0.00312 -0.01273 C 0.00364 -0.01481 0.00469 -0.01898 0.00469 -0.01875 C 0.00243 -0.03703 0.00208 -0.03055 -0.00643 -0.04236 C -0.00295 -0.06134 -0.00469 -0.0537 -0.00174 -0.06551 C -0.00209 -0.09351 -0.00729 -0.19467 -0.0033 -0.24953 C 0.03541 -0.24884 0.07396 -0.24861 0.11267 -0.24722 C 0.14028 -0.24629 0.16771 -0.23194 0.19514 -0.23032 C 0.21528 -0.22916 0.23541 -0.22893 0.25555 -0.22824 C 0.25 -0.22592 0.2467 -0.22291 0.24271 -0.21759 C 0.24427 -0.1956 0.24427 -0.17592 0.24114 -0.15416 C 0.23993 -0.10648 0.23871 -0.05787 0.23489 -0.01041 C 0.23541 -0.00625 0.23576 -0.00208 0.23646 0.00209 C 0.23732 0.00649 0.23958 0.01482 0.23958 0.01505 C 0.24132 0.05371 0.24114 0.0375 0.24114 0.06366 " pathEditMode="relative" rAng="0" ptsTypes="AAAAAAAAA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C -0.00052 -0.00278 -0.00174 -0.00556 -0.00174 -0.00857 C -0.00174 -0.02523 0.00295 -0.0044 -0.00174 -0.02107 C 0.00035 -0.08773 0.00486 -0.15602 -0.0033 -0.22199 C -0.00278 -0.24167 -0.01163 -0.26644 -0.00174 -0.28125 C 0.00642 -0.29329 0.02274 -0.28033 0.03489 -0.27917 C 0.05798 -0.27709 0.0816 -0.27431 0.10469 -0.2706 C 0.17014 -0.27176 0.22604 -0.27408 0.28889 -0.27709 C 0.34965 -0.27639 0.41111 -0.28542 0.47135 -0.275 C 0.47864 -0.27384 0.47187 -0.25509 0.47291 -0.24537 C 0.47378 -0.23611 0.47691 -0.22709 0.47778 -0.21783 C 0.47882 -0.20648 0.4809 -0.1838 0.4809 -0.18357 C 0.47986 -0.14699 0.47778 -0.11806 0.47604 -0.08264 C 0.47656 -0.05857 0.47691 -0.03472 0.47778 -0.01065 C 0.47795 -0.00417 0.47934 0.00208 0.47934 0.00856 C 0.47934 0.01551 0.47778 0.02963 0.47778 0.02986 " pathEditMode="relative" rAng="0" ptsTypes="AAAAAAAAAAAAAA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0.06366 C 0.24305 0.04491 0.24323 0.02662 0.24757 0.00857 C 0.24635 -0.01481 0.24479 -0.03796 0.24271 -0.06134 C 0.24184 -0.11828 0.24045 -0.16851 0.23802 -0.22407 C 0.23941 -0.23495 0.23698 -0.23865 0.246 -0.23888 C 0.29253 -0.24027 0.33906 -0.24027 0.38559 -0.24097 C 0.41493 -0.24421 0.4533 -0.25949 0.4776 -0.23657 C 0.48107 -0.21203 0.48142 -0.18726 0.48246 -0.1625 C 0.48194 -0.12291 0.48194 -0.08379 0.4809 -0.04421 C 0.4809 -0.04143 0.47951 -0.03865 0.47934 -0.03588 C 0.47847 -0.02037 0.47847 -0.00486 0.4776 0.01065 C 0.47725 0.01621 0.47604 0.02755 0.47604 0.02778 " pathEditMode="relative" rAng="0" ptsTypes="AAAAAAAAAA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C 0.00139 -0.01297 0.00278 -0.02547 0.00486 -0.0382 C 0.00312 -0.06297 0.00052 -0.0875 -0.00156 -0.11204 C -0.00052 -0.13843 -0.00104 -0.14584 0.00156 -0.1669 C 0.0026 -0.17477 0.00486 -0.19028 0.00486 -0.19005 C 0.00434 -0.22547 0.00416 -0.26088 0.00312 -0.29607 C 0.0026 -0.31412 -0.00018 -0.29977 0.00312 -0.31273 C 0.01094 -0.30949 0.0191 -0.30903 0.02708 -0.30648 C 0.07535 -0.31065 0.12309 -0.31621 0.17153 -0.31922 C 0.19583 -0.31852 0.22344 -0.33334 0.24444 -0.31713 C 0.25642 -0.30787 0.246 -0.28056 0.246 -0.26227 C 0.246 -0.16875 0.24288 -0.08473 0.24288 0.00416 " pathEditMode="relative" rAng="0" ptsTypes="AAAAAAAAAA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1" y="-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6135 C 0.49028 -0.02847 0.4816 -0.10277 0.47951 -0.20717 C 0.47951 -0.2074 0.47413 -0.22129 0.47309 -0.22199 C 0.46475 -0.22754 0.44288 -0.22777 0.43663 -0.22824 C 0.4026 -0.23564 0.36753 -0.22986 0.33333 -0.22615 C 0.06962 -0.22824 0.15017 -0.20601 0.0493 -0.2324 C 0.04236 -0.23194 0.00677 -0.23773 -0.00156 -0.22199 C -0.0033 -0.20995 -0.00504 -0.19745 -0.00781 -0.18588 C -0.0066 -0.15926 -0.00486 -0.13379 -0.00156 -0.10763 C -0.004 -0.05 -0.00504 0.00764 -0.00313 0.06574 C -0.00365 0.06783 -0.00469 0.07199 -0.00469 0.07223 " pathEditMode="relative" rAng="0" ptsTypes="AAAAAAAAAAA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58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2986 C 0.47344 0.00602 0.47274 -0.01759 0.47153 -0.04213 C 0.47083 -0.11736 0.47743 -0.19421 0.46666 -0.26829 C 0.46649 -0.26945 0.45069 -0.27477 0.44444 -0.27685 C 0.43785 -0.28264 0.42986 -0.28472 0.42222 -0.28727 C 0.39479 -0.28658 0.36719 -0.28658 0.33975 -0.28519 C 0.32743 -0.28449 0.31371 -0.27546 0.30173 -0.27246 C 0.29097 -0.26968 0.27934 -0.26783 0.2684 -0.26621 C 0.25885 -0.26482 0.23975 -0.26204 0.23975 -0.26181 C 0.2408 -0.25996 0.24201 -0.25787 0.24288 -0.25556 C 0.24357 -0.25347 0.24357 -0.25116 0.24444 -0.24931 C 0.24878 -0.23889 0.25278 -0.2331 0.25555 -0.22176 C 0.25469 -0.20162 0.25451 -0.18195 0.25087 -0.1625 C 0.2533 -0.13287 0.25121 -0.10093 0.24774 -0.07176 C 0.24687 -0.06459 0.24444 -0.05764 0.24444 -0.05046 C 0.24444 -0.03496 0.24444 -0.01945 0.24444 -0.00394 " pathEditMode="relative" rAng="0" ptsTypes="AAAAAAAAAAAAAA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0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7223 C -0.00261 0.06713 0.00139 0.0632 0.00173 0.05741 C 0.0026 0.04607 -0.00052 0.03496 -0.00139 0.02362 C -0.00486 -0.22893 -0.01146 -0.14027 -0.00295 -0.24282 C 0.07274 -0.23842 0.14826 -0.23773 0.22396 -0.23657 C 0.23142 -0.23333 0.23541 -0.23703 0.23819 -0.22592 C 0.2408 -0.15416 0.2408 -0.17314 0.23819 -0.07176 C 0.23767 -0.05 0.2335 -0.02801 0.2335 -0.00601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3877" y="2275507"/>
            <a:ext cx="142875" cy="208915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739" y="4220195"/>
            <a:ext cx="1584325" cy="287337"/>
          </a:xfrm>
          <a:prstGeom prst="ellipse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289" y="2275507"/>
            <a:ext cx="142875" cy="2089150"/>
          </a:xfrm>
          <a:prstGeom prst="rect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51127" y="4220195"/>
            <a:ext cx="1582737" cy="288925"/>
          </a:xfrm>
          <a:prstGeom prst="ellipse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1264" y="2275507"/>
            <a:ext cx="142875" cy="208915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92127" y="4220195"/>
            <a:ext cx="1582737" cy="288925"/>
          </a:xfrm>
          <a:prstGeom prst="ellipse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464" y="3572495"/>
            <a:ext cx="1008063" cy="215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5364" y="3356595"/>
            <a:ext cx="576263" cy="2159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564" y="3788395"/>
            <a:ext cx="1439863" cy="215900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7664" y="4004295"/>
            <a:ext cx="1871663" cy="2159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568" y="980728"/>
            <a:ext cx="27363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(4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5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C -0.00677 -0.02824 0.00833 -0.07153 0.01111 -0.10139 C 0.00885 -0.1169 0.01041 -0.1081 0.00625 -0.12477 C 0.00573 -0.12685 0.00469 -0.13102 0.00469 -0.13078 C 0.00156 -0.16111 -0.00834 -0.2074 0.01423 -0.22639 C 0.02014 -0.23125 0.02795 -0.22963 0.03489 -0.23055 C 0.22257 -0.22963 0.33194 -0.25509 0.4809 -0.22407 C 0.48246 -0.18773 0.48455 -0.15278 0.48576 -0.1162 C 0.47986 -0.08819 0.48507 -0.05833 0.4809 -0.02963 C 0.47934 0.0919 0.50069 0.0625 0.47778 0.09306 " pathEditMode="relative" rAng="0" ptsTypes="AAAAAAAA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0625 -0.00555 0.00607 -0.00949 0.00798 -0.01898 C 0.00503 -0.03032 0.00191 -0.03148 2.22222E-6 -0.04444 C 0.00087 -0.08263 0.00017 -0.11921 0.00469 -0.15648 C 0.00416 -0.18541 0.00156 -0.21435 0.00312 -0.24328 C 0.00347 -0.24838 0.02864 -0.2537 0.03177 -0.2537 C 0.07517 -0.25486 0.1184 -0.25509 0.1618 -0.25578 C 0.18941 -0.25509 0.21875 -0.26713 0.24444 -0.2537 C 0.25382 -0.24884 0.24288 -0.22708 0.24288 -0.21365 C 0.24288 -0.04722 0.24114 -0.08518 0.246 -4.07407E-6 C 0.24548 0.01899 0.24531 0.0382 0.24444 0.05718 C 0.24427 0.05926 0.24288 0.06343 0.24288 0.06366 " pathEditMode="relative" rAng="0" ptsTypes="AAAAAAAAAA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9306 C 0.47396 0.06736 0.47847 0.04236 0.48107 0.0169 C 0.48021 -0.00069 0.47778 -0.01828 0.47778 -0.03588 C 0.47778 -0.06018 0.48038 -0.08217 0.48264 -0.10555 C 0.48403 -0.16319 0.48541 -0.17291 0.48264 -0.22824 C 0.48229 -0.23611 0.48107 -0.23472 0.47621 -0.2368 C 0.46875 -0.23356 0.4618 -0.23194 0.45399 -0.23032 C 0.39132 -0.20254 0.27986 -0.2243 0.25087 -0.22407 C 0.24566 -0.21944 0.24323 -0.2162 0.23975 -0.20926 C 0.23802 -0.2 0.23732 -0.19074 0.23489 -0.18171 C 0.2335 -0.16504 0.23212 -0.1493 0.23663 -0.1331 C 0.2342 -0.11528 0.23177 -0.10046 0.23663 -0.0824 C 0.23715 -0.03727 0.23715 0.00787 0.23819 0.05301 C 0.23854 0.06736 0.24149 0.05625 0.23819 0.06574 " pathEditMode="relative" rAng="0" ptsTypes="AAAAAAAAAAAA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00434 -0.00857 0.00503 -0.01297 0.00312 -0.02315 C 0.00121 -0.11412 -0.00104 -0.20533 0.00642 -0.29584 C 0.02083 -0.28889 0.01389 -0.29144 0.04444 -0.29144 C 0.07778 -0.29144 0.11111 -0.29306 0.14444 -0.29352 C 0.25312 -0.31991 0.42656 -0.42176 0.47778 -0.28542 C 0.4783 -0.26852 0.47934 -0.25139 0.47934 -0.2345 C 0.47934 -0.1463 0.47778 0.02963 0.47778 0.02986 " pathEditMode="relative" rAng="0" ptsTypes="AAAAAA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9514 C 0.24618 0.08125 0.24705 0.0669 0.24444 0.05278 C 0.25052 0.01968 0.25069 -0.01643 0.24288 -0.04884 C 0.23889 -0.13449 0.2441 -0.01643 0.23975 -0.18403 C 0.23958 -0.19097 0.24149 -0.19953 0.23819 -0.20509 C 0.23785 -0.20578 0.21562 -0.20879 0.21111 -0.20949 C 0.15052 -0.2081 0.11007 -0.20509 0.05243 -0.2074 C 0.04028 -0.20671 0.02812 -0.20625 0.01597 -0.20509 C 0.01041 -0.20463 2.22222E-6 -0.19884 2.22222E-6 -0.19861 C -0.00278 -0.18773 -0.00191 -0.17615 -0.00469 -0.16504 C -0.00573 -0.09791 -0.00834 -0.0919 -0.00469 -0.04467 C -0.00313 -0.02569 2.22222E-6 0.0125 2.22222E-6 0.01273 C -0.00087 0.0294 -0.00087 0.04537 -0.00469 0.06135 C -0.00104 0.0757 -0.00469 0.05787 -0.00469 0.07824 C -0.00469 0.08102 -0.00313 0.08658 -0.00313 0.08681 " pathEditMode="relative" rAng="0" ptsTypes="AAAAAAAAAAAAAAA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6366 C 0.24462 0.05209 0.2441 0.04306 0.24132 0.03195 C 0.24253 -0.04583 0.23975 -0.05231 0.24913 -0.10324 C 0.24826 -0.14884 0.24739 -0.1868 0.24288 -0.23009 C 0.24757 -0.24976 0.25225 -0.24722 0.2651 -0.2493 C 0.30798 -0.24861 0.35069 -0.24861 0.39357 -0.24722 C 0.42014 -0.24629 0.44844 -0.23634 0.47465 -0.23009 C 0.47673 -0.2287 0.47864 -0.22685 0.4809 -0.22592 C 0.4835 -0.22476 0.48854 -0.22731 0.48889 -0.22384 C 0.48941 -0.21875 0.48246 -0.21111 0.48246 -0.21088 C 0.46354 -0.13518 0.47934 -0.05208 0.47934 0.02778 " pathEditMode="relative" rAng="0" ptsTypes="AAAAAAAAA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8681 C -0.00052 0.08195 0.00208 0.07685 0.00469 0.07199 C 0.00573 0.06991 0.00798 0.06574 0.00798 0.06597 C 0.00364 0.05996 0.00191 0.05417 2.22222E-6 0.04653 C 0.00243 0.03334 0.0026 0.01991 0.00469 0.00648 C 0.00382 -0.04583 0.00625 -0.10208 -0.00156 -0.15416 C -0.00052 -0.17176 -0.00174 -0.19004 0.00156 -0.20717 C 0.00243 -0.21134 0.01458 -0.22801 0.02066 -0.22824 C 0.04392 -0.22963 0.06719 -0.22963 0.09045 -0.23032 C 0.12535 -0.22963 0.16041 -0.22963 0.19531 -0.22824 C 0.21337 -0.22754 0.23264 -0.22153 0.25087 -0.2199 C 0.26962 -0.21481 0.28889 -0.21643 0.30798 -0.21342 C 0.32691 -0.21041 0.34236 -0.20648 0.36198 -0.20509 C 0.40121 -0.19467 0.44236 -0.20231 0.48246 -0.19861 C 0.48194 -0.19514 0.48142 -0.19166 0.4809 -0.18819 C 0.47986 -0.1824 0.47778 -0.17106 0.47778 -0.17083 C 0.47725 -0.10903 0.47621 -0.04722 0.47621 0.01482 C 0.47621 0.01852 0.47778 0.02547 0.47778 0.0257 " pathEditMode="relative" rAng="0" ptsTypes="AAAAAAAAAAAAAAAAAA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C -0.00174 -0.04885 -0.00087 -0.09746 0.00312 -0.14584 C 0.00191 -0.18704 -0.00122 -0.2257 -0.00486 -0.26644 C -0.00434 -0.28264 -0.00504 -0.29908 -0.00313 -0.31505 C -0.00261 -0.31922 0.01371 -0.32454 0.0158 -0.32547 C 0.02969 -0.33172 0.04375 -0.32894 0.05868 -0.32986 C 0.0618 -0.33056 0.06493 -0.33195 0.06823 -0.33195 C 0.1158 -0.33195 0.16354 -0.33125 0.21111 -0.32986 C 0.22413 -0.3294 0.24149 -0.32153 0.25069 -0.30857 C 0.25208 -0.29005 0.25295 -0.28611 0.24913 -0.27084 C 0.24791 -0.26135 0.2467 -0.25255 0.24444 -0.24329 C 0.24253 -0.18241 0.24062 -0.12246 0.23958 -0.06158 C 0.24114 -0.04306 0.24375 -0.025 0.246 -0.00648 C 0.24427 0.00092 0.24566 -0.00162 0.24288 0.00208 " pathEditMode="relative" rAng="0" ptsTypes="AAAAAAAAAAAAAA"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934 0.05926 C 0.47413 0.05255 0.47691 0.05764 0.47448 0.04653 C 0.47361 0.04213 0.47135 0.0338 0.47135 0.03403 C 0.47326 0.02338 0.47413 0.0125 0.47604 0.00209 C 0.47691 -0.00231 0.4783 -0.00648 0.47934 -0.01065 C 0.47986 -0.01273 0.4809 -0.0169 0.4809 -0.01666 C 0.47969 -0.03287 0.47934 -0.04421 0.47291 -0.05717 C 0.46979 -0.08287 0.47014 -0.08125 0.47291 -0.10347 C 0.47239 -0.11342 0.47222 -0.12338 0.47135 -0.1331 C 0.47118 -0.13541 0.46996 -0.13727 0.46979 -0.13958 C 0.46892 -0.15648 0.47048 -0.17361 0.46823 -0.19028 C 0.46771 -0.19375 0.46389 -0.19421 0.4618 -0.19653 C 0.45399 -0.20509 0.44305 -0.20972 0.43316 -0.21365 C 0.42899 -0.21528 0.42048 -0.21782 0.42048 -0.21759 C 0.37517 -0.21481 0.33611 -0.2125 0.28871 -0.21134 C 0.27899 -0.21041 0.26562 -0.20949 0.25538 -0.20717 C 0.25 -0.20602 0.23958 -0.20301 0.23958 -0.20278 C 0.23819 -0.19051 0.23628 -0.1794 0.23489 -0.1669 C 0.23975 -0.14745 0.23785 -0.12754 0.23489 -0.10764 C 0.23541 -0.08819 0.23646 -0.06828 0.23646 -0.04861 C 0.23646 -0.03194 0.23229 -0.05278 0.23646 -0.03611 C 0.23819 0.04028 0.23802 0.00764 0.23802 0.06135 " pathEditMode="relative" rAng="0" ptsTypes="AAAAAAAAAAAAAAAAAAAA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6158 C 0.4783 0.04885 0.47934 0.03612 0.47934 0.02338 C 0.47934 -0.30069 0.54323 -0.24189 0.34774 -0.24513 C 0.32743 -0.25185 0.30521 -0.25416 0.2842 -0.25787 C 0.27569 -0.25949 0.26736 -0.26064 0.25885 -0.26203 C 0.25451 -0.26273 0.246 -0.26412 0.246 -0.26388 C 0.1908 -0.26296 0.15139 -0.26435 0.10156 -0.25138 C 0.0934 -0.24699 0.08472 -0.24375 0.07621 -0.24097 C 0.071 -0.23935 0.06041 -0.23657 0.06041 -0.23634 C 0.04844 -0.2287 0.03507 -0.23032 0.02222 -0.22615 C 0.01163 -0.2162 0.02448 -0.22708 0.00955 -0.21967 C 0.00781 -0.21875 0.0066 -0.21666 0.00486 -0.21551 C 0.0033 -0.21458 0.00156 -0.21412 2.22222E-6 -0.21342 C -0.00521 -0.20601 -0.00139 -0.2 2.22222E-6 -0.19004 C -0.00191 -0.16342 -0.004 -0.13796 -0.00781 -0.1118 C -0.00382 -0.05301 -0.00625 0.00625 -0.00625 0.06574 " pathEditMode="relative" rAng="0" ptsTypes="AAAAAAAAAAAAAAAA"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5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9514 C 0.25052 0.09167 0.24982 0.09005 0.24757 0.08033 C 0.24844 0.04514 0.24809 0.01945 0.25243 -0.01273 C 0.25191 -0.025 0.24531 -0.21713 0.24444 -0.21782 C 0.19548 -0.24977 0.13541 -0.21643 0.0809 -0.21574 C 0.0592 -0.21157 0.03767 -0.20648 0.0158 -0.20301 C 0.0158 -0.20278 0.00538 -0.19977 0.00469 -0.19884 C 0.00399 -0.19791 0.00156 -0.18403 0.00156 -0.18379 C -0.00052 -0.17153 -0.00174 -0.15856 -0.00313 -0.14583 C -0.00209 -0.12384 -0.00122 -0.11574 0.00156 -0.09722 C 0.00017 -0.05856 -0.00104 -0.02824 0.00156 0.01065 C 0.00104 0.02824 2.22222E-6 0.06343 2.22222E-6 0.06366 " pathEditMode="relative" rAng="0" ptsTypes="AAAAAAAAAAAA">
                                      <p:cBhvr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3009 C 0.47569 0.02199 0.47743 0.01689 0.47934 0.00902 C 0.4809 -0.00834 0.48264 -0.01598 0.4809 -0.03334 C 0.47969 -0.0676 0.47778 -0.1007 0.47465 -0.13473 C 0.47309 -0.28218 0.50364 -0.27686 0.43646 -0.29144 C 0.43073 -0.2926 0.42482 -0.29445 0.4191 -0.29561 C 0.37205 -0.29445 0.30903 -0.3 0.26041 -0.27871 C 0.2566 -0.27385 0.24757 -0.26598 0.24757 -0.26575 C 0.24045 -0.25139 0.23489 -0.23635 0.23177 -0.21945 C 0.23229 -0.21389 0.23229 -0.20811 0.23333 -0.20255 C 0.23385 -0.2 0.23611 -0.19862 0.23646 -0.19607 C 0.23785 -0.1875 0.23958 -0.13843 0.23975 -0.13473 C 0.23906 -0.11366 0.23646 -0.09283 0.23646 -0.07153 C 0.23646 -0.04885 0.23975 -0.02639 0.23975 -0.00371 " pathEditMode="relative" rAng="0" ptsTypes="AAAAAAAAAAAAAA"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8681 C 0.00121 0.0794 0.0059 0.07315 0.00955 0.06551 C 0.00764 0.05232 0.00573 0.03889 2.22222E-6 0.02755 C -0.00174 -0.05509 -0.00365 -0.11227 2.22222E-6 -0.20092 C 0.00017 -0.20393 0.00833 -0.20648 0.00955 -0.20717 C 0.02083 -0.21342 0.03385 -0.21666 0.046 -0.2199 C 0.19375 -0.21852 0.32326 -0.21528 0.46979 -0.21342 C 0.47691 -0.2044 0.47535 -0.18703 0.47621 -0.17546 C 0.47673 -0.13865 0.47639 -0.10185 0.47778 -0.06551 C 0.47795 -0.06111 0.4809 -0.05301 0.4809 -0.05278 C 0.4842 -0.00486 0.48298 -0.0331 0.4809 0.04861 C 0.48055 0.06482 0.47934 0.09746 0.47934 0.09769 " pathEditMode="relative" rAng="0" ptsTypes="AAAAAAAAAAAA"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8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5533 C 0.00312 0.02199 -0.00052 0.02686 0.00156 -0.03125 C 0.00208 -0.04722 0.00312 -0.04791 0.00486 -0.06088 C 0.0059 -0.06944 0.00798 -0.08634 0.00798 -0.08611 C 0.00538 -0.09722 0.00121 -0.10671 -0.00156 -0.11782 C -0.00209 -0.1199 -0.00261 -0.12222 -0.00313 -0.1243 C -0.00365 -0.12638 -0.00469 -0.13055 -0.00469 -0.13032 C -0.00521 -0.15393 -0.00521 -0.17708 -0.00625 -0.20046 C -0.00695 -0.21736 -0.00608 -0.23263 -0.00156 -0.24907 C -0.00087 -0.25185 0.00173 -0.26018 0.00486 -0.2618 C 0.00781 -0.26319 0.01128 -0.26319 0.01441 -0.26388 C 0.08107 -0.26319 0.14774 -0.26319 0.21441 -0.2618 C 0.23246 -0.26134 0.2283 -0.26435 0.23663 -0.25324 C 0.23837 -0.22152 0.23802 -0.18958 0.24132 -0.1581 C 0.23802 -0.1081 0.23489 -0.05856 0.23489 -0.0081 " pathEditMode="relative" rAng="0" ptsTypes="AAAAAAAAAAAAAAA"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9306 C 0.475 0.07778 0.47847 0.06528 0.48107 0.0507 C 0.47725 -0.00486 0.47969 -0.06111 0.47465 -0.1162 C 0.47413 -0.13588 0.47378 -0.15578 0.47309 -0.17546 C 0.47274 -0.1875 0.47291 -0.19953 0.47153 -0.21134 C 0.47048 -0.22037 0.44375 -0.21967 0.44132 -0.2199 C 0.42222 -0.22106 0.4033 -0.22129 0.3842 -0.22199 C 0.37465 -0.225 0.36475 -0.22407 0.35555 -0.22847 C 0.33021 -0.22778 0.30486 -0.22754 0.27951 -0.22615 C 0.27725 -0.22592 0.27535 -0.22453 0.27309 -0.22407 C 0.25069 -0.21921 0.23524 -0.21666 0.22708 -0.18403 C 0.22847 -0.17453 0.23107 -0.16944 0.23333 -0.16065 C 0.23472 -0.13634 0.23541 -0.10787 0.24132 -0.08472 C 0.24288 -0.04838 0.24427 -0.05856 0.24132 -0.03379 C 0.24028 -0.02546 0.23819 -0.00856 0.23819 -0.00833 " pathEditMode="relative" rAng="0" ptsTypes="AAAAAAAAAAAAA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540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思考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阶梵塔</a:t>
            </a:r>
            <a:r>
              <a:rPr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问题移动圆盘的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4disk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14" y="1922511"/>
            <a:ext cx="2664296" cy="122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disk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27980"/>
            <a:ext cx="2705285" cy="122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22514" y="3447115"/>
            <a:ext cx="4717638" cy="21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提示</a:t>
            </a:r>
            <a:r>
              <a:rPr lang="zh-CN" altLang="en-US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离散数学 </a:t>
            </a:r>
            <a:r>
              <a:rPr lang="zh-CN" altLang="en-US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母函数和递推关系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h(1)=1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h(n)=2h(n-1)+1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H(x)=h(1)</a:t>
            </a:r>
            <a:r>
              <a:rPr lang="en-US" altLang="zh-CN" dirty="0" err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x+h</a:t>
            </a: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(2)x</a:t>
            </a:r>
            <a:r>
              <a:rPr lang="en-US" altLang="zh-CN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+…</a:t>
            </a:r>
            <a:endParaRPr lang="en-US" altLang="zh-CN" dirty="0">
              <a:solidFill>
                <a:schemeClr val="tx2"/>
              </a:solidFill>
              <a:ea typeface="+mn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最终求出： </a:t>
            </a: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</a:t>
            </a:r>
            <a:r>
              <a:rPr lang="en-US" altLang="zh-CN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-1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1944216" cy="23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56272" y="934260"/>
            <a:ext cx="25202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、知识的特性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656272" y="1772816"/>
            <a:ext cx="792088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确定性（相对正确性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不确定性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可表示性、可利用性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2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30956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、与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638" y="1803731"/>
            <a:ext cx="8020818" cy="1346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知识表示，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有不同的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知识模型。</a:t>
            </a:r>
            <a:endParaRPr lang="en-US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控制论中“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”、“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”方法，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对知识模型</a:t>
            </a:r>
            <a:r>
              <a:rPr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endParaRPr lang="en-US" altLang="zh-CN" sz="2400" u="sng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和简化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，更简洁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的表达知识，易于问题求解。</a:t>
            </a: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53" y="3273025"/>
            <a:ext cx="4397771" cy="267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62429" y="3919409"/>
            <a:ext cx="594661" cy="1418619"/>
            <a:chOff x="7762429" y="3919409"/>
            <a:chExt cx="594661" cy="1418619"/>
          </a:xfrm>
        </p:grpSpPr>
        <p:sp>
          <p:nvSpPr>
            <p:cNvPr id="2" name="椭圆 1"/>
            <p:cNvSpPr/>
            <p:nvPr/>
          </p:nvSpPr>
          <p:spPr bwMode="auto">
            <a:xfrm>
              <a:off x="7781026" y="3919409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7762429" y="4937044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56900" y="404128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复杂问题的简化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5638" y="1699930"/>
            <a:ext cx="8020050" cy="3889310"/>
            <a:chOff x="655638" y="1699930"/>
            <a:chExt cx="8020050" cy="3889310"/>
          </a:xfrm>
        </p:grpSpPr>
        <p:sp>
          <p:nvSpPr>
            <p:cNvPr id="4" name="矩形 3"/>
            <p:cNvSpPr/>
            <p:nvPr/>
          </p:nvSpPr>
          <p:spPr>
            <a:xfrm>
              <a:off x="655638" y="1699930"/>
              <a:ext cx="8020050" cy="110799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609600" indent="-609600" algn="just">
                <a:lnSpc>
                  <a:spcPct val="150000"/>
                </a:lnSpc>
                <a:defRPr/>
              </a:pPr>
              <a:r>
                <a:rPr lang="zh-CN" altLang="en-US" sz="28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8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将复杂问题</a:t>
              </a:r>
              <a:r>
                <a:rPr lang="zh-CN" altLang="en-US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若干简单的子问题，形成“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”树。</a:t>
              </a:r>
              <a:endPara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609600" indent="-609600" algn="just">
                <a:lnSpc>
                  <a:spcPct val="150000"/>
                </a:lnSpc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特点：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各子问题之间是“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”的逻辑关系。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4579" name="图片 6" descr="E:\教学\人工智能\pic\与树问题分解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550" y="2780928"/>
              <a:ext cx="5190782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655638" y="601783"/>
            <a:ext cx="78047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或图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是一种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超图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，通常为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树图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两种思维方法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分解、变换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655638" y="1844675"/>
            <a:ext cx="802005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将一个问题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若干个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等效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的新问题，形成“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”树。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各新问题之间是“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”的逻辑关系。若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个新问题可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等价变换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几个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容易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的子问题，其中任何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问题可解决，原有问题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解决。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57563"/>
            <a:ext cx="4648126" cy="268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23765" y="903894"/>
            <a:ext cx="1951161" cy="45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与或图表示：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2121895" y="4844566"/>
            <a:ext cx="96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n-ea"/>
              </a:rPr>
              <a:t>与或图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1483"/>
            <a:ext cx="3267190" cy="2123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5976" y="1844824"/>
            <a:ext cx="4370053" cy="3829807"/>
            <a:chOff x="4355976" y="2048607"/>
            <a:chExt cx="4370053" cy="3829807"/>
          </a:xfrm>
        </p:grpSpPr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5652120" y="5481539"/>
              <a:ext cx="2801181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n-ea"/>
                </a:rPr>
                <a:t>子问题替代集合结构图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048607"/>
              <a:ext cx="3793989" cy="3195996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4355976" y="2996952"/>
              <a:ext cx="864096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9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83568" y="980728"/>
            <a:ext cx="2304256" cy="4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术语：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30345"/>
            <a:ext cx="5976664" cy="45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/>
        </p:nvSpPr>
        <p:spPr bwMode="gray">
          <a:xfrm>
            <a:off x="683568" y="908720"/>
            <a:ext cx="2880320" cy="4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与或图的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</a:rPr>
              <a:t>构成规则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gray">
          <a:xfrm>
            <a:off x="683568" y="1791305"/>
            <a:ext cx="626469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图中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起始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对应原始问题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91305"/>
            <a:ext cx="3384375" cy="3180593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79514" y="2718164"/>
            <a:ext cx="504461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节点，称为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没有后继节点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gray">
          <a:xfrm>
            <a:off x="679514" y="3645024"/>
            <a:ext cx="4536504" cy="129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控制符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作用问题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有向弧线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指向后继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表示求得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的子问题集合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83569" y="1844824"/>
            <a:ext cx="792088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与或图搜索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latin typeface="+mn-ea"/>
              </a:rPr>
              <a:t>在于表明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起始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节点有解</a:t>
            </a:r>
            <a:endParaRPr lang="zh-CN" altLang="en-US" sz="2000" b="1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可解节点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终叶节点</a:t>
            </a:r>
            <a:r>
              <a:rPr lang="zh-CN" altLang="en-US" sz="2000" b="1" dirty="0">
                <a:latin typeface="+mn-ea"/>
              </a:rPr>
              <a:t>是可解节点（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本原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）。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，只</a:t>
            </a:r>
            <a:r>
              <a:rPr lang="zh-CN" altLang="en-US" sz="2000" dirty="0" smtClean="0">
                <a:latin typeface="+mn-ea"/>
              </a:rPr>
              <a:t>需</a:t>
            </a:r>
            <a:r>
              <a:rPr lang="zh-CN" altLang="en-US" sz="2000" b="1" dirty="0" smtClean="0">
                <a:latin typeface="+mn-ea"/>
              </a:rPr>
              <a:t>其</a:t>
            </a:r>
            <a:r>
              <a:rPr lang="zh-CN" altLang="en-US" sz="2000" b="1" dirty="0">
                <a:latin typeface="+mn-ea"/>
              </a:rPr>
              <a:t>后继</a:t>
            </a:r>
            <a:r>
              <a:rPr lang="zh-CN" altLang="en-US" sz="2000" b="1" dirty="0" smtClean="0">
                <a:latin typeface="+mn-ea"/>
              </a:rPr>
              <a:t>节点中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个可解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即可解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，则要求其</a:t>
            </a:r>
            <a:r>
              <a:rPr lang="zh-CN" altLang="en-US" sz="2000" b="1" dirty="0">
                <a:latin typeface="+mn-ea"/>
              </a:rPr>
              <a:t>后继节点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全部可解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才可解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8640"/>
            <a:ext cx="1426672" cy="1340768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83568" y="960884"/>
            <a:ext cx="3024336" cy="4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+mn-ea"/>
              </a:rPr>
              <a:t>节点的可解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</a:rPr>
              <a:t>不可解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6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00808"/>
            <a:ext cx="79928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不可解节点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没有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不可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>
                <a:latin typeface="+mn-ea"/>
              </a:rPr>
              <a:t>节点。 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，则后继节点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全都不可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解时</a:t>
            </a:r>
            <a:r>
              <a:rPr lang="zh-CN" altLang="en-US" sz="2000" b="1" dirty="0">
                <a:latin typeface="+mn-ea"/>
              </a:rPr>
              <a:t>，此非终叶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才不可解</a:t>
            </a:r>
            <a:r>
              <a:rPr lang="zh-CN" altLang="en-US" sz="2000" b="1" dirty="0" smtClean="0">
                <a:latin typeface="+mn-ea"/>
              </a:rPr>
              <a:t>。 </a:t>
            </a:r>
            <a:endParaRPr lang="zh-CN" altLang="en-US" sz="2000" b="1" dirty="0"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后继节点只要有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个不可解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就不可解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解树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构成</a:t>
            </a:r>
            <a:r>
              <a:rPr lang="zh-CN" altLang="en-US" sz="2000" b="1" dirty="0">
                <a:latin typeface="+mn-ea"/>
              </a:rPr>
              <a:t>，并且由这些可解</a:t>
            </a:r>
            <a:r>
              <a:rPr lang="zh-CN" altLang="en-US" sz="2000" b="1" dirty="0" smtClean="0">
                <a:latin typeface="+mn-ea"/>
              </a:rPr>
              <a:t>节点，可</a:t>
            </a:r>
            <a:r>
              <a:rPr lang="zh-CN" altLang="en-US" sz="2000" b="1" dirty="0">
                <a:latin typeface="+mn-ea"/>
              </a:rPr>
              <a:t>推出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初始节点为可解节点</a:t>
            </a:r>
            <a:r>
              <a:rPr lang="zh-CN" altLang="en-US" sz="2000" b="1" dirty="0">
                <a:latin typeface="+mn-ea"/>
              </a:rPr>
              <a:t>的子</a:t>
            </a:r>
            <a:r>
              <a:rPr lang="zh-CN" altLang="en-US" sz="2000" b="1" dirty="0" smtClean="0">
                <a:latin typeface="+mn-ea"/>
              </a:rPr>
              <a:t>树。</a:t>
            </a:r>
            <a:endParaRPr lang="zh-CN" altLang="en-US" sz="2000" b="1" dirty="0"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</a:rPr>
              <a:t>解树中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一定包含初始节点</a:t>
            </a:r>
            <a:r>
              <a:rPr lang="zh-CN" altLang="en-US" sz="2000" b="1" dirty="0">
                <a:latin typeface="+mn-ea"/>
              </a:rPr>
              <a:t>，它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7" y="212080"/>
            <a:ext cx="2939053" cy="2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684213" y="1856482"/>
            <a:ext cx="7920235" cy="337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状态空间法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四元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S=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x, y, z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：猴子所处的水平位置；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：箱子所在水平位置；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：猴子是否在箱子上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）；</a:t>
            </a: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摘到香蕉时取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；否则取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由此可得：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矩形 1"/>
          <p:cNvSpPr>
            <a:spLocks noChangeArrowheads="1"/>
          </p:cNvSpPr>
          <p:nvPr/>
        </p:nvSpPr>
        <p:spPr bwMode="auto">
          <a:xfrm>
            <a:off x="684213" y="965162"/>
            <a:ext cx="15835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6917" y="433737"/>
            <a:ext cx="46085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猴子和香蕉问题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1714523"/>
            <a:ext cx="8064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可能出现的状态：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(b,b,0,0)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(c,c,0,0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允许的操作集：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F={f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525539" y="2588904"/>
            <a:ext cx="822325" cy="2274888"/>
            <a:chOff x="2093918" y="2616106"/>
            <a:chExt cx="821898" cy="2274659"/>
          </a:xfrm>
        </p:grpSpPr>
        <p:grpSp>
          <p:nvGrpSpPr>
            <p:cNvPr id="29702" name="组合 11"/>
            <p:cNvGrpSpPr>
              <a:grpSpLocks/>
            </p:cNvGrpSpPr>
            <p:nvPr/>
          </p:nvGrpSpPr>
          <p:grpSpPr bwMode="auto">
            <a:xfrm>
              <a:off x="2093918" y="2616106"/>
              <a:ext cx="821898" cy="524862"/>
              <a:chOff x="2093918" y="2616106"/>
              <a:chExt cx="821898" cy="524862"/>
            </a:xfrm>
          </p:grpSpPr>
          <p:cxnSp>
            <p:nvCxnSpPr>
              <p:cNvPr id="29715" name="直接连接符 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6" name="直接连接符 9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7" name="矩形 10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3" name="组合 12"/>
            <p:cNvGrpSpPr>
              <a:grpSpLocks/>
            </p:cNvGrpSpPr>
            <p:nvPr/>
          </p:nvGrpSpPr>
          <p:grpSpPr bwMode="auto">
            <a:xfrm>
              <a:off x="2093918" y="3201302"/>
              <a:ext cx="821898" cy="524862"/>
              <a:chOff x="2093918" y="2616106"/>
              <a:chExt cx="821898" cy="524862"/>
            </a:xfrm>
          </p:grpSpPr>
          <p:cxnSp>
            <p:nvCxnSpPr>
              <p:cNvPr id="29712" name="直接连接符 13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3" name="直接连接符 14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4" name="矩形 15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组合 16"/>
            <p:cNvGrpSpPr>
              <a:grpSpLocks/>
            </p:cNvGrpSpPr>
            <p:nvPr/>
          </p:nvGrpSpPr>
          <p:grpSpPr bwMode="auto">
            <a:xfrm>
              <a:off x="2093918" y="3769033"/>
              <a:ext cx="821898" cy="524862"/>
              <a:chOff x="2093918" y="2616106"/>
              <a:chExt cx="821898" cy="524862"/>
            </a:xfrm>
          </p:grpSpPr>
          <p:cxnSp>
            <p:nvCxnSpPr>
              <p:cNvPr id="29709" name="直接连接符 1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0" name="直接连接符 18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1" name="矩形 19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5" name="组合 20"/>
            <p:cNvGrpSpPr>
              <a:grpSpLocks/>
            </p:cNvGrpSpPr>
            <p:nvPr/>
          </p:nvGrpSpPr>
          <p:grpSpPr bwMode="auto">
            <a:xfrm>
              <a:off x="2093918" y="4365903"/>
              <a:ext cx="821898" cy="524862"/>
              <a:chOff x="2093918" y="2616106"/>
              <a:chExt cx="821898" cy="524862"/>
            </a:xfrm>
          </p:grpSpPr>
          <p:cxnSp>
            <p:nvCxnSpPr>
              <p:cNvPr id="29706" name="直接连接符 21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07" name="直接连接符 22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08" name="矩形 23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 bwMode="auto">
          <a:xfrm>
            <a:off x="5867400" y="2987698"/>
            <a:ext cx="0" cy="15970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899592" y="609123"/>
            <a:ext cx="7344171" cy="920371"/>
            <a:chOff x="899592" y="504068"/>
            <a:chExt cx="7344171" cy="83670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59593" y="1831945"/>
            <a:ext cx="792088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    任何知识均为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一定条件</a:t>
            </a:r>
            <a:r>
              <a:rPr lang="en-US" altLang="zh-CN" sz="2400" dirty="0" smtClean="0">
                <a:latin typeface="+mn-ea"/>
                <a:ea typeface="+mn-ea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环境</a:t>
            </a:r>
            <a:r>
              <a:rPr lang="zh-CN" altLang="en-US" sz="2400" dirty="0">
                <a:latin typeface="+mn-ea"/>
                <a:ea typeface="+mn-ea"/>
              </a:rPr>
              <a:t>下</a:t>
            </a:r>
            <a:r>
              <a:rPr lang="zh-CN" altLang="en-US" sz="2400" dirty="0" smtClean="0">
                <a:latin typeface="+mn-ea"/>
                <a:ea typeface="+mn-ea"/>
              </a:rPr>
              <a:t>产生，只</a:t>
            </a:r>
            <a:r>
              <a:rPr lang="zh-CN" altLang="en-US" sz="2400" dirty="0">
                <a:latin typeface="+mn-ea"/>
                <a:ea typeface="+mn-ea"/>
              </a:rPr>
              <a:t>能</a:t>
            </a:r>
            <a:r>
              <a:rPr lang="zh-CN" altLang="en-US" sz="2400" dirty="0" smtClean="0">
                <a:latin typeface="+mn-ea"/>
                <a:ea typeface="+mn-ea"/>
              </a:rPr>
              <a:t>在</a:t>
            </a:r>
            <a:r>
              <a:rPr lang="zh-CN" altLang="en-US" sz="2400" dirty="0">
                <a:latin typeface="+mn-ea"/>
                <a:ea typeface="+mn-ea"/>
              </a:rPr>
              <a:t>该</a:t>
            </a:r>
            <a:r>
              <a:rPr lang="zh-CN" altLang="en-US" sz="2400" dirty="0" smtClean="0">
                <a:latin typeface="+mn-ea"/>
                <a:ea typeface="+mn-ea"/>
              </a:rPr>
              <a:t>条件</a:t>
            </a:r>
            <a:r>
              <a:rPr lang="zh-CN" altLang="en-US" sz="2400" dirty="0">
                <a:latin typeface="+mn-ea"/>
                <a:ea typeface="+mn-ea"/>
              </a:rPr>
              <a:t>及环境下</a:t>
            </a:r>
            <a:r>
              <a:rPr lang="zh-CN" altLang="en-US" sz="2400" dirty="0" smtClean="0">
                <a:latin typeface="+mn-ea"/>
                <a:ea typeface="+mn-ea"/>
              </a:rPr>
              <a:t>才正确。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    如：</a:t>
            </a:r>
            <a:r>
              <a:rPr lang="en-US" altLang="zh-CN" sz="2400" dirty="0" smtClean="0">
                <a:latin typeface="+mn-ea"/>
                <a:ea typeface="+mn-ea"/>
              </a:rPr>
              <a:t>1+1=2</a:t>
            </a:r>
            <a:r>
              <a:rPr lang="zh-CN" altLang="en-US" sz="2400" dirty="0" smtClean="0">
                <a:latin typeface="+mn-ea"/>
                <a:ea typeface="+mn-ea"/>
              </a:rPr>
              <a:t>（十进制）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    1+1=10</a:t>
            </a:r>
            <a:r>
              <a:rPr lang="zh-CN" altLang="en-US" sz="2400" dirty="0" smtClean="0">
                <a:latin typeface="+mn-ea"/>
                <a:ea typeface="+mn-ea"/>
              </a:rPr>
              <a:t>（二进制）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Rectangle 26"/>
          <p:cNvSpPr txBox="1">
            <a:spLocks noChangeArrowheads="1"/>
          </p:cNvSpPr>
          <p:nvPr/>
        </p:nvSpPr>
        <p:spPr bwMode="auto">
          <a:xfrm>
            <a:off x="685351" y="888228"/>
            <a:ext cx="3679944" cy="49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⑴、确定性（相对正确性）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255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611188" y="765175"/>
            <a:ext cx="26654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845" y="4070102"/>
            <a:ext cx="8069619" cy="142346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，各状态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独立操作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问题变换为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个新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问题又可分为子问题、子子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一过程</a:t>
            </a:r>
            <a:r>
              <a:rPr lang="en-US" altLang="zh-CN" sz="2000" b="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0725" name="组合 10"/>
          <p:cNvGrpSpPr>
            <a:grpSpLocks/>
          </p:cNvGrpSpPr>
          <p:nvPr/>
        </p:nvGrpSpPr>
        <p:grpSpPr bwMode="auto">
          <a:xfrm>
            <a:off x="755650" y="1728018"/>
            <a:ext cx="7848600" cy="2205038"/>
            <a:chOff x="755650" y="1673225"/>
            <a:chExt cx="7848600" cy="2205732"/>
          </a:xfrm>
        </p:grpSpPr>
        <p:sp>
          <p:nvSpPr>
            <p:cNvPr id="30726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7" name="矩形 5"/>
            <p:cNvSpPr>
              <a:spLocks noChangeArrowheads="1"/>
            </p:cNvSpPr>
            <p:nvPr/>
          </p:nvSpPr>
          <p:spPr bwMode="auto">
            <a:xfrm>
              <a:off x="5899273" y="1709623"/>
              <a:ext cx="2565511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30728" name="矩形 6"/>
            <p:cNvSpPr>
              <a:spLocks noChangeArrowheads="1"/>
            </p:cNvSpPr>
            <p:nvPr/>
          </p:nvSpPr>
          <p:spPr bwMode="auto">
            <a:xfrm>
              <a:off x="5903029" y="2226930"/>
              <a:ext cx="2502865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9" name="矩形 8"/>
            <p:cNvSpPr>
              <a:spLocks noChangeArrowheads="1"/>
            </p:cNvSpPr>
            <p:nvPr/>
          </p:nvSpPr>
          <p:spPr bwMode="auto">
            <a:xfrm>
              <a:off x="5876896" y="2762050"/>
              <a:ext cx="249792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30730" name="矩形 9"/>
            <p:cNvSpPr>
              <a:spLocks noChangeArrowheads="1"/>
            </p:cNvSpPr>
            <p:nvPr/>
          </p:nvSpPr>
          <p:spPr bwMode="auto">
            <a:xfrm>
              <a:off x="5823298" y="3307050"/>
              <a:ext cx="255069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683196" y="909881"/>
            <a:ext cx="15125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</a:rPr>
              <a:t>与</a:t>
            </a:r>
            <a:r>
              <a:rPr lang="en-US" altLang="zh-CN" sz="2800" dirty="0">
                <a:latin typeface="+mn-ea"/>
                <a:ea typeface="+mn-ea"/>
              </a:rPr>
              <a:t>/</a:t>
            </a:r>
            <a:r>
              <a:rPr lang="zh-CN" altLang="en-US" sz="2800" dirty="0">
                <a:latin typeface="+mn-ea"/>
                <a:ea typeface="+mn-ea"/>
              </a:rPr>
              <a:t>或图：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910"/>
            <a:ext cx="1715865" cy="1382453"/>
          </a:xfrm>
          <a:prstGeom prst="rect">
            <a:avLst/>
          </a:prstGeom>
        </p:spPr>
      </p:pic>
      <p:graphicFrame>
        <p:nvGraphicFramePr>
          <p:cNvPr id="317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90395"/>
              </p:ext>
            </p:extLst>
          </p:nvPr>
        </p:nvGraphicFramePr>
        <p:xfrm>
          <a:off x="684213" y="1844675"/>
          <a:ext cx="7835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1" name="Visio" r:id="rId4" imgW="5304739" imgH="3018739" progId="Visio.Drawing.11">
                  <p:embed/>
                </p:oleObj>
              </mc:Choice>
              <mc:Fallback>
                <p:oleObj name="Visio" r:id="rId4" imgW="5304739" imgH="301873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7835900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8720"/>
            <a:ext cx="3746376" cy="446435"/>
          </a:xfrm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三阶梵塔问题的与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树：</a:t>
            </a:r>
            <a:endParaRPr lang="zh-CN" altLang="en-US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33742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661988" y="836712"/>
            <a:ext cx="266422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</a:rPr>
              <a:t>4</a:t>
            </a:r>
            <a:r>
              <a:rPr lang="zh-CN" altLang="en-US" sz="2800" dirty="0" smtClean="0">
                <a:latin typeface="+mn-ea"/>
                <a:ea typeface="+mn-ea"/>
              </a:rPr>
              <a:t>、产生式系统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1988" y="1824038"/>
            <a:ext cx="8014468" cy="354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一种描述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形式语言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语法</a:t>
            </a:r>
            <a:r>
              <a:rPr lang="zh-CN" altLang="en-US" sz="2000" dirty="0">
                <a:latin typeface="+mn-ea"/>
              </a:rPr>
              <a:t>，是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+mn-ea"/>
              </a:rPr>
              <a:t>中应用最多的</a:t>
            </a:r>
            <a:r>
              <a:rPr lang="zh-CN" altLang="en-US" sz="2000" dirty="0" smtClean="0">
                <a:latin typeface="+mn-ea"/>
              </a:rPr>
              <a:t>知识表示方法</a:t>
            </a:r>
            <a:r>
              <a:rPr lang="zh-CN" altLang="en-US" sz="2000" dirty="0">
                <a:latin typeface="+mn-ea"/>
              </a:rPr>
              <a:t>之一。</a:t>
            </a:r>
          </a:p>
          <a:p>
            <a:pPr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描述</a:t>
            </a:r>
            <a:r>
              <a:rPr lang="zh-CN" altLang="en-US" sz="2000" dirty="0">
                <a:latin typeface="+mn-ea"/>
              </a:rPr>
              <a:t>若干个</a:t>
            </a:r>
            <a:r>
              <a:rPr lang="zh-CN" altLang="en-US" sz="2000" dirty="0" smtClean="0">
                <a:latin typeface="+mn-ea"/>
              </a:rPr>
              <a:t>不同，但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个“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基本概念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”为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基础</a:t>
            </a:r>
            <a:r>
              <a:rPr lang="zh-CN" altLang="en-US" sz="2000" dirty="0">
                <a:latin typeface="+mn-ea"/>
              </a:rPr>
              <a:t>的系统</a:t>
            </a:r>
            <a:r>
              <a:rPr lang="zh-CN" altLang="en-US" sz="2000" dirty="0" smtClean="0">
                <a:latin typeface="+mn-ea"/>
              </a:rPr>
              <a:t>。这个</a:t>
            </a:r>
            <a:r>
              <a:rPr lang="zh-CN" altLang="en-US" sz="2000" dirty="0">
                <a:latin typeface="+mn-ea"/>
              </a:rPr>
              <a:t>基本</a:t>
            </a:r>
            <a:r>
              <a:rPr lang="zh-CN" altLang="en-US" sz="2000" dirty="0" smtClean="0">
                <a:latin typeface="+mn-ea"/>
              </a:rPr>
              <a:t>概念就是“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产生式规则</a:t>
            </a:r>
            <a:r>
              <a:rPr lang="zh-CN" altLang="en-US" sz="2000" dirty="0" smtClean="0">
                <a:latin typeface="+mn-ea"/>
              </a:rPr>
              <a:t>”或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产生式的“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条件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操作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”对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分为两部分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事实：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真实现象，表示静态知识。（获取）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产生式规则：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推理过程、行为。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</a:rPr>
              <a:t>建立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识库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存储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   产生式系统也称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基于规则的系统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83568" y="1772816"/>
            <a:ext cx="7992888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Shortliffe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研制的的诊断感染性疾病的专家系统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MYCIN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式：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IF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某微生物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的染色斑是革兰氏阴性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	 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此微生物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的形状呈杆状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病人是中间宿主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THEN   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该微生物是绿脓杆菌，置信度为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CF=0.6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知识的强度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1"/>
          <p:cNvSpPr txBox="1">
            <a:spLocks noChangeArrowheads="1"/>
          </p:cNvSpPr>
          <p:nvPr/>
        </p:nvSpPr>
        <p:spPr bwMode="auto">
          <a:xfrm>
            <a:off x="663292" y="962615"/>
            <a:ext cx="23749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661988" y="1805227"/>
            <a:ext cx="7942262" cy="39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2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个产生式系统包含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三部分。       </a:t>
            </a:r>
          </a:p>
        </p:txBody>
      </p:sp>
      <p:graphicFrame>
        <p:nvGraphicFramePr>
          <p:cNvPr id="358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882989"/>
              </p:ext>
            </p:extLst>
          </p:nvPr>
        </p:nvGraphicFramePr>
        <p:xfrm>
          <a:off x="1835150" y="2564904"/>
          <a:ext cx="6481763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2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64904"/>
                        <a:ext cx="6481763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50742" y="3620839"/>
            <a:ext cx="6609840" cy="936104"/>
            <a:chOff x="1850742" y="3861048"/>
            <a:chExt cx="6609840" cy="936104"/>
          </a:xfrm>
        </p:grpSpPr>
        <p:sp>
          <p:nvSpPr>
            <p:cNvPr id="2" name="矩形 1"/>
            <p:cNvSpPr/>
            <p:nvPr/>
          </p:nvSpPr>
          <p:spPr bwMode="auto">
            <a:xfrm>
              <a:off x="1850742" y="3861048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020620" y="4005064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（真实现象）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 bwMode="auto">
            <a:xfrm flipH="1" flipV="1">
              <a:off x="2520394" y="4077072"/>
              <a:ext cx="4859918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39552" y="1829205"/>
            <a:ext cx="8202360" cy="21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    存储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</a:rPr>
              <a:t>已知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可获取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zh-CN" sz="2000" dirty="0" smtClean="0">
                <a:latin typeface="+mn-ea"/>
              </a:rPr>
              <a:t>知识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包括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推理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dirty="0" smtClean="0">
                <a:latin typeface="+mn-ea"/>
              </a:rPr>
              <a:t>形成的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</a:rPr>
              <a:t>中间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结论知识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09600" indent="-609600" algn="just"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zh-CN" sz="2000" dirty="0" smtClean="0">
                <a:latin typeface="+mn-ea"/>
              </a:rPr>
              <a:t>也称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综合数据库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工作存储器</a:t>
            </a:r>
            <a:r>
              <a:rPr lang="zh-CN" altLang="zh-CN" sz="2000" dirty="0" smtClean="0">
                <a:latin typeface="+mn-ea"/>
              </a:rPr>
              <a:t>。</a:t>
            </a:r>
            <a:r>
              <a:rPr lang="zh-CN" altLang="en-US" sz="2000" dirty="0" smtClean="0">
                <a:latin typeface="+mn-ea"/>
              </a:rPr>
              <a:t>（叙述型知识）</a:t>
            </a:r>
            <a:endParaRPr lang="zh-CN" altLang="zh-CN" sz="2000" dirty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latin typeface="+mn-ea"/>
              </a:rPr>
              <a:t>事实库</a:t>
            </a:r>
            <a:r>
              <a:rPr lang="zh-CN" altLang="zh-CN" sz="2000" dirty="0">
                <a:latin typeface="+mn-ea"/>
              </a:rPr>
              <a:t>中的</a:t>
            </a:r>
            <a:r>
              <a:rPr lang="zh-CN" altLang="zh-CN" sz="2000" dirty="0" smtClean="0"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控制器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激活</a:t>
            </a:r>
            <a:r>
              <a:rPr lang="zh-CN" altLang="zh-CN" sz="2000" dirty="0">
                <a:latin typeface="+mn-ea"/>
              </a:rPr>
              <a:t>相应的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常量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多元数组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谓词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表结构</a:t>
            </a:r>
            <a:r>
              <a:rPr lang="zh-CN" altLang="zh-CN" sz="2000" dirty="0" smtClean="0">
                <a:latin typeface="+mn-ea"/>
              </a:rPr>
              <a:t>等，</a:t>
            </a:r>
            <a:r>
              <a:rPr lang="zh-CN" altLang="zh-CN" sz="2000" dirty="0">
                <a:latin typeface="+mn-ea"/>
              </a:rPr>
              <a:t>其基本</a:t>
            </a:r>
            <a:r>
              <a:rPr lang="zh-CN" altLang="zh-CN" sz="2000" dirty="0" smtClean="0">
                <a:latin typeface="+mn-ea"/>
              </a:rPr>
              <a:t>含义是</a:t>
            </a:r>
            <a:r>
              <a:rPr lang="zh-CN" altLang="zh-CN" sz="2000" dirty="0">
                <a:latin typeface="+mn-ea"/>
              </a:rPr>
              <a:t>指一个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>
                <a:latin typeface="+mn-ea"/>
              </a:rPr>
              <a:t>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断言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684213" y="908720"/>
            <a:ext cx="17757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① 事实库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8376" y="4221088"/>
            <a:ext cx="804952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在产生式系统</a:t>
            </a:r>
            <a:r>
              <a:rPr lang="zh-CN" altLang="en-US" sz="2000" dirty="0" smtClean="0">
                <a:latin typeface="+mn-ea"/>
                <a:ea typeface="+mn-ea"/>
              </a:rPr>
              <a:t>中起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latin typeface="+mn-ea"/>
                <a:ea typeface="+mn-ea"/>
              </a:rPr>
              <a:t>作用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事实库中内容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的不断完善</a:t>
            </a:r>
            <a:r>
              <a:rPr lang="zh-CN" altLang="en-US" sz="2000" dirty="0" smtClean="0">
                <a:latin typeface="+mn-ea"/>
                <a:ea typeface="+mn-ea"/>
              </a:rPr>
              <a:t>，构成</a:t>
            </a:r>
            <a:r>
              <a:rPr lang="zh-CN" altLang="en-US" sz="2000" dirty="0">
                <a:latin typeface="+mn-ea"/>
                <a:ea typeface="+mn-ea"/>
              </a:rPr>
              <a:t>了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变换过程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60784" y="188640"/>
            <a:ext cx="2703041" cy="1368810"/>
            <a:chOff x="5860784" y="188640"/>
            <a:chExt cx="2703041" cy="1368810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1325128"/>
                </p:ext>
              </p:extLst>
            </p:nvPr>
          </p:nvGraphicFramePr>
          <p:xfrm>
            <a:off x="5860784" y="188640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84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784" y="188640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 bwMode="auto">
            <a:xfrm>
              <a:off x="7483705" y="981386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684213" y="1776435"/>
            <a:ext cx="7848600" cy="43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建立并存储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状态转移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性质变化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84213" y="1052736"/>
            <a:ext cx="214530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218688" y="2924944"/>
            <a:ext cx="65527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Certainty 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Factor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性因子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83840" y="3861048"/>
            <a:ext cx="7848600" cy="203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每条产生式规则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规则前件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“左部→右部”构成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“条件→动作”对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7488" y="2276872"/>
            <a:ext cx="5917713" cy="578983"/>
            <a:chOff x="697488" y="2348880"/>
            <a:chExt cx="5917713" cy="5789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2348880"/>
              <a:ext cx="4563481" cy="578983"/>
            </a:xfrm>
            <a:prstGeom prst="rect">
              <a:avLst/>
            </a:prstGeom>
          </p:spPr>
        </p:pic>
        <p:sp>
          <p:nvSpPr>
            <p:cNvPr id="17" name="矩形 5"/>
            <p:cNvSpPr>
              <a:spLocks noChangeArrowheads="1"/>
            </p:cNvSpPr>
            <p:nvPr/>
          </p:nvSpPr>
          <p:spPr bwMode="auto">
            <a:xfrm>
              <a:off x="697488" y="2475974"/>
              <a:ext cx="13309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一般形式：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7320" y="192115"/>
            <a:ext cx="2715120" cy="1351687"/>
            <a:chOff x="5817320" y="192115"/>
            <a:chExt cx="2715120" cy="1351687"/>
          </a:xfrm>
        </p:grpSpPr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85232"/>
                </p:ext>
              </p:extLst>
            </p:nvPr>
          </p:nvGraphicFramePr>
          <p:xfrm>
            <a:off x="5868144" y="192115"/>
            <a:ext cx="2664296" cy="129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04" name="Visio" r:id="rId4" imgW="5178247" imgH="2092147" progId="Visio.Drawing.11">
                    <p:embed/>
                  </p:oleObj>
                </mc:Choice>
                <mc:Fallback>
                  <p:oleObj name="Visio" r:id="rId4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192115"/>
                          <a:ext cx="2664296" cy="129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椭圆 9"/>
            <p:cNvSpPr/>
            <p:nvPr/>
          </p:nvSpPr>
          <p:spPr bwMode="auto">
            <a:xfrm>
              <a:off x="5817320" y="967738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7992888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产生式&gt; ::=  &lt;前提&gt; </a:t>
            </a:r>
            <a:r>
              <a:rPr kumimoji="1" lang="en-US" altLang="zh-CN" sz="2000" dirty="0">
                <a:latin typeface="+mn-ea"/>
                <a:ea typeface="+mn-ea"/>
                <a:sym typeface="Symbol" panose="05050102010706020507" pitchFamily="18" charset="2"/>
              </a:rPr>
              <a:t></a:t>
            </a:r>
            <a:r>
              <a:rPr kumimoji="1" lang="zh-CN" altLang="en-US" sz="2000" dirty="0">
                <a:latin typeface="+mn-ea"/>
                <a:ea typeface="+mn-ea"/>
              </a:rPr>
              <a:t> &lt;结论&gt;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前提&gt; ::= &lt;简单条件&gt; | &lt;复合条件&gt;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结论&gt; ::= &lt;事实&gt; | &lt;操作&gt;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复合条件&gt; ::= &lt;简单条件&gt; </a:t>
            </a:r>
            <a:r>
              <a:rPr kumimoji="1" lang="en-US" altLang="zh-CN" sz="2000" dirty="0">
                <a:latin typeface="+mn-ea"/>
                <a:ea typeface="+mn-ea"/>
              </a:rPr>
              <a:t>AND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>
                <a:latin typeface="+mn-ea"/>
                <a:ea typeface="+mn-ea"/>
              </a:rPr>
              <a:t>OR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 </a:t>
            </a: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操作&gt; ::= &lt;操作名&gt; [(&lt;变元&gt;, ...)]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980728"/>
            <a:ext cx="278441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n-ea"/>
                <a:ea typeface="+mn-ea"/>
              </a:rPr>
              <a:t>产生式</a:t>
            </a:r>
            <a:r>
              <a:rPr kumimoji="1" lang="zh-CN" altLang="en-US" sz="2400" dirty="0" smtClean="0">
                <a:latin typeface="+mn-ea"/>
                <a:ea typeface="+mn-ea"/>
              </a:rPr>
              <a:t>形式及</a:t>
            </a:r>
            <a:r>
              <a:rPr kumimoji="1" lang="zh-CN" altLang="en-US" sz="2400" dirty="0">
                <a:latin typeface="+mn-ea"/>
                <a:ea typeface="+mn-ea"/>
              </a:rPr>
              <a:t>语义：</a:t>
            </a:r>
          </a:p>
        </p:txBody>
      </p:sp>
    </p:spTree>
    <p:extLst>
      <p:ext uri="{BB962C8B-B14F-4D97-AF65-F5344CB8AC3E}">
        <p14:creationId xmlns:p14="http://schemas.microsoft.com/office/powerpoint/2010/main" val="37061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416" y="1772816"/>
            <a:ext cx="787102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建立的规则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相应的控制策略。（控制型）</a:t>
            </a:r>
            <a:endParaRPr lang="en-US" altLang="zh-CN" sz="2000" dirty="0" smtClean="0">
              <a:latin typeface="+mn-ea"/>
            </a:endParaRP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事实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en-US" sz="2000" dirty="0" smtClean="0">
                <a:latin typeface="+mn-ea"/>
              </a:rPr>
              <a:t>，实现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知识推理</a:t>
            </a:r>
            <a:r>
              <a:rPr lang="zh-CN" altLang="en-US" sz="2000" dirty="0" smtClean="0">
                <a:latin typeface="+mn-ea"/>
              </a:rPr>
              <a:t>。（求解问题）</a:t>
            </a:r>
            <a:endParaRPr lang="en-US" altLang="zh-CN" sz="2000" dirty="0" smtClean="0">
              <a:latin typeface="+mn-ea"/>
            </a:endParaRP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zh-CN" altLang="en-US" sz="2000" u="sng" dirty="0" smtClean="0">
                <a:latin typeface="+mn-ea"/>
              </a:rPr>
              <a:t>选择规则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到</a:t>
            </a:r>
            <a:r>
              <a:rPr lang="zh-CN" altLang="en-US" sz="2000" u="sng" dirty="0">
                <a:latin typeface="+mn-ea"/>
              </a:rPr>
              <a:t>执行操作</a:t>
            </a:r>
            <a:r>
              <a:rPr lang="zh-CN" altLang="en-US" sz="2000" dirty="0">
                <a:latin typeface="+mn-ea"/>
              </a:rPr>
              <a:t>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步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zh-CN" sz="2400" dirty="0">
                <a:latin typeface="+mn-ea"/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冲突解决</a:t>
            </a:r>
            <a:r>
              <a:rPr lang="zh-CN" altLang="zh-CN" sz="2400" dirty="0">
                <a:latin typeface="+mn-ea"/>
              </a:rPr>
              <a:t>、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</a:rPr>
              <a:t>操作</a:t>
            </a:r>
            <a:endParaRPr lang="en-US" altLang="zh-CN" sz="24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latin typeface="+mn-ea"/>
              </a:rPr>
              <a:t>其中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匹配器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判断</a:t>
            </a:r>
            <a:r>
              <a:rPr lang="zh-CN" altLang="zh-CN" sz="2000" u="sng" dirty="0" smtClean="0">
                <a:latin typeface="+mn-ea"/>
              </a:rPr>
              <a:t>规则</a:t>
            </a:r>
            <a:r>
              <a:rPr lang="zh-CN" altLang="en-US" sz="2000" u="sng" dirty="0" smtClean="0">
                <a:latin typeface="+mn-ea"/>
              </a:rPr>
              <a:t>的</a:t>
            </a:r>
            <a:r>
              <a:rPr lang="zh-CN" altLang="zh-CN" sz="2400" u="sng" dirty="0" smtClean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zh-CN" sz="2000" dirty="0">
                <a:latin typeface="+mn-ea"/>
              </a:rPr>
              <a:t>是否成立；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zh-CN" sz="2000" u="sng" dirty="0">
                <a:latin typeface="+mn-ea"/>
              </a:rPr>
              <a:t>可调用的规则</a:t>
            </a:r>
            <a:r>
              <a:rPr lang="zh-CN" altLang="zh-CN" sz="2000" dirty="0">
                <a:latin typeface="+mn-ea"/>
              </a:rPr>
              <a:t>；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执行</a:t>
            </a:r>
            <a:r>
              <a:rPr lang="zh-CN" altLang="zh-CN" sz="2000" u="sng" dirty="0">
                <a:latin typeface="+mn-ea"/>
              </a:rPr>
              <a:t>规则的动作</a:t>
            </a:r>
            <a:r>
              <a:rPr lang="zh-CN" altLang="zh-CN" sz="2000" dirty="0">
                <a:latin typeface="+mn-ea"/>
              </a:rPr>
              <a:t>，并在</a:t>
            </a:r>
            <a:r>
              <a:rPr lang="zh-CN" altLang="zh-CN" sz="2000" u="sng" dirty="0">
                <a:latin typeface="+mn-ea"/>
              </a:rPr>
              <a:t>满足结束条件</a:t>
            </a:r>
            <a:r>
              <a:rPr lang="zh-CN" altLang="zh-CN" sz="2000" dirty="0" smtClean="0">
                <a:latin typeface="+mn-ea"/>
              </a:rPr>
              <a:t>时</a:t>
            </a:r>
            <a:r>
              <a:rPr lang="zh-CN" altLang="en-US" sz="2000" dirty="0" smtClean="0">
                <a:latin typeface="+mn-ea"/>
              </a:rPr>
              <a:t>终止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  </a:t>
            </a:r>
            <a:r>
              <a:rPr lang="zh-CN" altLang="zh-CN" sz="2000" dirty="0" smtClean="0">
                <a:latin typeface="+mn-ea"/>
              </a:rPr>
              <a:t>产生式系统</a:t>
            </a:r>
            <a:r>
              <a:rPr lang="zh-CN" altLang="zh-CN" sz="2000" dirty="0">
                <a:latin typeface="+mn-ea"/>
              </a:rPr>
              <a:t>的运行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611560" y="1036917"/>
            <a:ext cx="2951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③ 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解释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9689"/>
              </p:ext>
            </p:extLst>
          </p:nvPr>
        </p:nvGraphicFramePr>
        <p:xfrm>
          <a:off x="5868144" y="192115"/>
          <a:ext cx="2664296" cy="12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25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92115"/>
                        <a:ext cx="2664296" cy="1292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 bwMode="auto">
          <a:xfrm>
            <a:off x="6660232" y="121054"/>
            <a:ext cx="1080120" cy="576064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49478" y="895841"/>
            <a:ext cx="493063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⑵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zh-CN" altLang="en-US" sz="2400" dirty="0" smtClean="0">
                <a:latin typeface="+mn-ea"/>
                <a:ea typeface="+mn-ea"/>
              </a:rPr>
              <a:t>不确定性（状态：真</a:t>
            </a:r>
            <a:r>
              <a:rPr lang="en-US" altLang="zh-CN" sz="2400" dirty="0" smtClean="0">
                <a:latin typeface="+mn-ea"/>
                <a:ea typeface="+mn-ea"/>
              </a:rPr>
              <a:t>/</a:t>
            </a:r>
            <a:r>
              <a:rPr lang="zh-CN" altLang="en-US" sz="2400" dirty="0" smtClean="0">
                <a:latin typeface="+mn-ea"/>
                <a:ea typeface="+mn-ea"/>
              </a:rPr>
              <a:t>假</a:t>
            </a:r>
            <a:r>
              <a:rPr lang="en-US" altLang="zh-CN" sz="2400" dirty="0" smtClean="0">
                <a:latin typeface="+mn-ea"/>
                <a:ea typeface="+mn-ea"/>
              </a:rPr>
              <a:t>/</a:t>
            </a:r>
            <a:r>
              <a:rPr lang="zh-CN" altLang="en-US" sz="2400" dirty="0" smtClean="0">
                <a:latin typeface="+mn-ea"/>
                <a:ea typeface="+mn-ea"/>
              </a:rPr>
              <a:t>中间）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68" y="1700808"/>
            <a:ext cx="338814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随机性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模糊性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不完全性</a:t>
            </a:r>
            <a:r>
              <a:rPr lang="zh-CN" altLang="en-US" sz="2000" dirty="0">
                <a:latin typeface="+mn-ea"/>
                <a:ea typeface="+mn-ea"/>
              </a:rPr>
              <a:t>引起的不确定性</a:t>
            </a:r>
          </a:p>
        </p:txBody>
      </p:sp>
      <p:sp>
        <p:nvSpPr>
          <p:cNvPr id="2" name="线形标注 1(带强调线) 1"/>
          <p:cNvSpPr/>
          <p:nvPr/>
        </p:nvSpPr>
        <p:spPr bwMode="auto">
          <a:xfrm>
            <a:off x="4387039" y="1954008"/>
            <a:ext cx="3923928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若头痛且流涕，则有可能患了感冒 </a:t>
            </a:r>
          </a:p>
        </p:txBody>
      </p:sp>
      <p:sp>
        <p:nvSpPr>
          <p:cNvPr id="16" name="线形标注 1(带强调线) 15"/>
          <p:cNvSpPr/>
          <p:nvPr/>
        </p:nvSpPr>
        <p:spPr bwMode="auto">
          <a:xfrm>
            <a:off x="4394702" y="2732448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高低、冷热、大小、强弱、胖瘦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7" name="线形标注 1(带强调线) 16"/>
          <p:cNvSpPr/>
          <p:nvPr/>
        </p:nvSpPr>
        <p:spPr bwMode="auto">
          <a:xfrm>
            <a:off x="4400294" y="3483592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老马识途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8" name="线形标注 1(带强调线) 17"/>
          <p:cNvSpPr/>
          <p:nvPr/>
        </p:nvSpPr>
        <p:spPr bwMode="auto">
          <a:xfrm>
            <a:off x="4401205" y="4234736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火星有水、生命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/>
          <p:cNvSpPr>
            <a:spLocks noChangeArrowheads="1"/>
          </p:cNvSpPr>
          <p:nvPr/>
        </p:nvSpPr>
        <p:spPr bwMode="auto">
          <a:xfrm>
            <a:off x="638484" y="1837754"/>
            <a:ext cx="7993062" cy="354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zh-CN" altLang="en-US" sz="2400" dirty="0" smtClean="0">
                <a:latin typeface="+mn-ea"/>
                <a:ea typeface="+mn-ea"/>
              </a:rPr>
              <a:t>将</a:t>
            </a:r>
            <a:r>
              <a:rPr lang="zh-CN" altLang="en-US" sz="2400" u="sng" dirty="0" smtClean="0">
                <a:latin typeface="+mn-ea"/>
                <a:ea typeface="+mn-ea"/>
              </a:rPr>
              <a:t>事实库中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zh-CN" altLang="en-US" sz="2400" dirty="0" smtClean="0">
                <a:latin typeface="+mn-ea"/>
                <a:ea typeface="+mn-ea"/>
              </a:rPr>
              <a:t>与</a:t>
            </a:r>
            <a:r>
              <a:rPr lang="zh-CN" altLang="en-US" sz="2400" u="sng" dirty="0" smtClean="0">
                <a:latin typeface="+mn-ea"/>
                <a:ea typeface="+mn-ea"/>
              </a:rPr>
              <a:t>规则的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条件</a:t>
            </a:r>
            <a:r>
              <a:rPr lang="zh-CN" altLang="en-US" sz="2400" dirty="0">
                <a:latin typeface="+mn-ea"/>
                <a:ea typeface="+mn-ea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若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两者完全匹配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u="sng" dirty="0" smtClean="0">
                <a:latin typeface="+mn-ea"/>
                <a:ea typeface="+mn-ea"/>
              </a:rPr>
              <a:t>该</a:t>
            </a:r>
            <a:r>
              <a:rPr lang="zh-CN" altLang="en-US" sz="2400" u="sng" dirty="0">
                <a:latin typeface="+mn-ea"/>
                <a:ea typeface="+mn-ea"/>
              </a:rPr>
              <a:t>条规则</a:t>
            </a:r>
            <a:r>
              <a:rPr lang="zh-CN" altLang="en-US" sz="2400" dirty="0">
                <a:latin typeface="+mn-ea"/>
                <a:ea typeface="+mn-ea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触发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400" dirty="0" smtClean="0">
                <a:latin typeface="+mn-ea"/>
                <a:ea typeface="+mn-ea"/>
              </a:rPr>
              <a:t>；当按</a:t>
            </a:r>
            <a:r>
              <a:rPr lang="zh-CN" altLang="en-US" sz="2400" dirty="0">
                <a:latin typeface="+mn-ea"/>
                <a:ea typeface="+mn-ea"/>
              </a:rPr>
              <a:t>该</a:t>
            </a:r>
            <a:r>
              <a:rPr lang="zh-CN" altLang="en-US" sz="2400" dirty="0" smtClean="0">
                <a:latin typeface="+mn-ea"/>
                <a:ea typeface="+mn-ea"/>
              </a:rPr>
              <a:t>规则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操作部分</a:t>
            </a:r>
            <a:r>
              <a:rPr lang="zh-CN" altLang="en-US" sz="2400" dirty="0" smtClean="0">
                <a:latin typeface="+mn-ea"/>
                <a:ea typeface="+mn-ea"/>
              </a:rPr>
              <a:t>执行</a:t>
            </a:r>
            <a:r>
              <a:rPr lang="zh-CN" altLang="en-US" sz="2400" dirty="0">
                <a:latin typeface="+mn-ea"/>
                <a:ea typeface="+mn-ea"/>
              </a:rPr>
              <a:t>时，称该条规则为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  <a:ea typeface="+mn-ea"/>
              </a:rPr>
              <a:t>触发规则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不一定总是</a:t>
            </a:r>
            <a:r>
              <a:rPr lang="zh-CN" altLang="en-US" sz="2400" dirty="0">
                <a:latin typeface="+mn-ea"/>
                <a:ea typeface="+mn-ea"/>
              </a:rPr>
              <a:t>启用规则，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因为</a:t>
            </a:r>
            <a:r>
              <a:rPr lang="zh-CN" altLang="en-US" sz="2400" dirty="0">
                <a:latin typeface="+mn-ea"/>
                <a:ea typeface="+mn-ea"/>
              </a:rPr>
              <a:t>可能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同时有</a:t>
            </a:r>
            <a:r>
              <a:rPr lang="zh-CN" altLang="en-US" sz="2400" u="sng" dirty="0">
                <a:latin typeface="+mn-ea"/>
                <a:ea typeface="+mn-ea"/>
              </a:rPr>
              <a:t>若干条规则的条件部分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都满足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latin typeface="+mn-ea"/>
                <a:ea typeface="+mn-ea"/>
              </a:rPr>
              <a:t>需要在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解决冲突步骤</a:t>
            </a:r>
            <a:r>
              <a:rPr lang="zh-CN" altLang="en-US" sz="2400" dirty="0">
                <a:latin typeface="+mn-ea"/>
                <a:ea typeface="+mn-ea"/>
              </a:rPr>
              <a:t>中解决。</a:t>
            </a:r>
            <a:endParaRPr lang="en-US" altLang="zh-CN" sz="2400" dirty="0">
              <a:latin typeface="+mn-ea"/>
              <a:ea typeface="+mn-ea"/>
            </a:endParaRPr>
          </a:p>
          <a:p>
            <a:pPr algn="just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</a:rPr>
              <a:t>    </a:t>
            </a:r>
            <a:r>
              <a:rPr lang="zh-CN" altLang="en-US" sz="2400" dirty="0">
                <a:latin typeface="+mn-ea"/>
                <a:ea typeface="+mn-ea"/>
              </a:rPr>
              <a:t>复杂情况下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r>
              <a:rPr lang="zh-CN" altLang="en-US" sz="2400" dirty="0" smtClean="0">
                <a:latin typeface="+mn-ea"/>
                <a:ea typeface="+mn-ea"/>
              </a:rPr>
              <a:t>与规则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条件部分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需要进行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近似匹配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623888" y="852488"/>
            <a:ext cx="12118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匹配</a:t>
            </a:r>
            <a:endParaRPr lang="en-US" altLang="zh-CN" sz="24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20072" y="404664"/>
            <a:ext cx="3361046" cy="936104"/>
            <a:chOff x="5270500" y="264131"/>
            <a:chExt cx="3361046" cy="936104"/>
          </a:xfrm>
        </p:grpSpPr>
        <p:sp>
          <p:nvSpPr>
            <p:cNvPr id="5" name="矩形 4"/>
            <p:cNvSpPr/>
            <p:nvPr/>
          </p:nvSpPr>
          <p:spPr bwMode="auto">
            <a:xfrm>
              <a:off x="5270500" y="264131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191584" y="408147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知识</a:t>
              </a: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 flipV="1">
              <a:off x="5940152" y="408147"/>
              <a:ext cx="1611124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ChangeArrowheads="1"/>
          </p:cNvSpPr>
          <p:nvPr/>
        </p:nvSpPr>
        <p:spPr bwMode="auto">
          <a:xfrm>
            <a:off x="660598" y="1824608"/>
            <a:ext cx="7943850" cy="36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400" u="sng" dirty="0" smtClean="0">
                <a:latin typeface="+mn-ea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u="sng" dirty="0" smtClean="0">
                <a:latin typeface="+mn-ea"/>
                <a:ea typeface="+mn-ea"/>
                <a:cs typeface="Times New Roman" panose="02020603050405020304" pitchFamily="18" charset="0"/>
              </a:rPr>
              <a:t>多个规则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，需要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决定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首先使用哪一条规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操作</a:t>
            </a:r>
            <a:endParaRPr lang="en-US" altLang="zh-CN" sz="24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    执行规则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u="sng" dirty="0" smtClean="0">
                <a:latin typeface="+mn-ea"/>
                <a:ea typeface="+mn-ea"/>
              </a:rPr>
              <a:t>操作部分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后件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操作结果：</a:t>
            </a:r>
            <a:r>
              <a:rPr lang="zh-CN" altLang="en-US" sz="2400" u="sng" dirty="0" smtClean="0">
                <a:latin typeface="+mn-ea"/>
                <a:ea typeface="+mn-ea"/>
              </a:rPr>
              <a:t>当前事实库</a:t>
            </a:r>
            <a:r>
              <a:rPr lang="zh-CN" altLang="en-US" sz="2400" dirty="0" smtClean="0">
                <a:latin typeface="+mn-ea"/>
                <a:ea typeface="+mn-ea"/>
              </a:rPr>
              <a:t>中的知识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被更新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          </a:t>
            </a:r>
            <a:r>
              <a:rPr lang="zh-CN" altLang="en-US" sz="2400" dirty="0" smtClean="0">
                <a:latin typeface="+mn-ea"/>
                <a:ea typeface="+mn-ea"/>
              </a:rPr>
              <a:t>然后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latin typeface="+mn-ea"/>
                <a:ea typeface="+mn-ea"/>
              </a:rPr>
              <a:t>其它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未用规则</a:t>
            </a:r>
            <a:r>
              <a:rPr lang="zh-CN" altLang="en-US" sz="2400" dirty="0" smtClean="0">
                <a:latin typeface="+mn-ea"/>
                <a:ea typeface="+mn-ea"/>
              </a:rPr>
              <a:t>才有</a:t>
            </a:r>
            <a:r>
              <a:rPr lang="zh-CN" altLang="en-US" sz="2400" dirty="0">
                <a:latin typeface="+mn-ea"/>
                <a:ea typeface="+mn-ea"/>
              </a:rPr>
              <a:t>可能被</a:t>
            </a:r>
            <a:r>
              <a:rPr lang="zh-CN" altLang="en-US" sz="2400" dirty="0" smtClean="0">
                <a:latin typeface="+mn-ea"/>
                <a:ea typeface="+mn-ea"/>
              </a:rPr>
              <a:t>使用。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             （进入</a:t>
            </a:r>
            <a:r>
              <a:rPr lang="zh-CN" altLang="en-US" sz="2400" dirty="0">
                <a:latin typeface="+mn-ea"/>
                <a:ea typeface="+mn-ea"/>
              </a:rPr>
              <a:t>下</a:t>
            </a:r>
            <a:r>
              <a:rPr lang="zh-CN" altLang="en-US" sz="2400" dirty="0" smtClean="0">
                <a:latin typeface="+mn-ea"/>
                <a:ea typeface="+mn-ea"/>
              </a:rPr>
              <a:t>一轮循环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587019" y="836712"/>
            <a:ext cx="175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044" y="1872120"/>
            <a:ext cx="815848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左部</a:t>
            </a:r>
            <a:r>
              <a:rPr lang="zh-CN" altLang="en-US" sz="2400" dirty="0" smtClean="0">
                <a:latin typeface="+mn-ea"/>
              </a:rPr>
              <a:t>是一组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复杂模式</a:t>
            </a:r>
            <a:r>
              <a:rPr lang="zh-CN" altLang="en-US" sz="2400" dirty="0" smtClean="0">
                <a:latin typeface="+mn-ea"/>
              </a:rPr>
              <a:t>，而</a:t>
            </a:r>
            <a:r>
              <a:rPr lang="zh-CN" altLang="en-US" sz="2400" u="sng" dirty="0" smtClean="0">
                <a:latin typeface="+mn-ea"/>
              </a:rPr>
              <a:t>不仅仅是</a:t>
            </a:r>
            <a:r>
              <a:rPr lang="zh-CN" altLang="en-US" sz="2400" dirty="0" smtClean="0">
                <a:latin typeface="+mn-ea"/>
              </a:rPr>
              <a:t>一个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布尔表达式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 smtClean="0">
              <a:latin typeface="+mn-ea"/>
            </a:endParaRPr>
          </a:p>
          <a:p>
            <a:pPr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</a:rPr>
              <a:t>规则之间的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控制流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+mn-ea"/>
              </a:rPr>
              <a:t>并非传统语言中</a:t>
            </a:r>
            <a:r>
              <a:rPr lang="zh-CN" altLang="en-US" sz="2000" u="sng" dirty="0" smtClean="0">
                <a:latin typeface="+mn-ea"/>
              </a:rPr>
              <a:t>从一条语句向下一条语句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传递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满足条件的规则被激活，但不一定执行</a:t>
            </a:r>
            <a:r>
              <a:rPr lang="zh-CN" altLang="en-US" sz="2000" dirty="0" smtClean="0">
                <a:latin typeface="+mn-ea"/>
              </a:rPr>
              <a:t>，取决于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冲突消解策略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条件语句</a:t>
            </a:r>
            <a:r>
              <a:rPr lang="zh-CN" altLang="en-US" sz="2400" dirty="0" smtClean="0">
                <a:latin typeface="+mn-ea"/>
              </a:rPr>
              <a:t>可视</a:t>
            </a:r>
            <a:r>
              <a:rPr lang="zh-CN" altLang="en-US" sz="2400" dirty="0">
                <a:latin typeface="+mn-ea"/>
              </a:rPr>
              <a:t>为产生式规则的一种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特殊形式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611188" y="766763"/>
            <a:ext cx="66468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产生式规则</a:t>
            </a:r>
            <a:r>
              <a:rPr lang="zh-CN" altLang="en-US" sz="2400" dirty="0">
                <a:latin typeface="+mn-ea"/>
                <a:ea typeface="+mn-ea"/>
              </a:rPr>
              <a:t>与传统程序设计中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条件语句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区别：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51111"/>
            <a:ext cx="5184576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⑵、产生式系统</a:t>
            </a:r>
            <a:r>
              <a:rPr kumimoji="1" lang="zh-CN" altLang="en-US" sz="2400" dirty="0">
                <a:solidFill>
                  <a:schemeClr val="tx2"/>
                </a:solidFill>
                <a:latin typeface="+mn-ea"/>
                <a:ea typeface="+mn-ea"/>
              </a:rPr>
              <a:t>求解问题的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一般步骤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919" y="1763602"/>
            <a:ext cx="8244408" cy="3906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1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①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初始化</a:t>
            </a:r>
            <a:r>
              <a:rPr kumimoji="1" lang="zh-CN" altLang="en-US" sz="2000" u="sng" dirty="0">
                <a:latin typeface="+mn-ea"/>
                <a:ea typeface="+mn-ea"/>
              </a:rPr>
              <a:t>综合数据库</a:t>
            </a:r>
            <a:r>
              <a:rPr kumimoji="1" lang="zh-CN" altLang="en-US" sz="2000" dirty="0" smtClean="0">
                <a:latin typeface="+mn-ea"/>
                <a:ea typeface="+mn-ea"/>
              </a:rPr>
              <a:t>，将问题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送入</a:t>
            </a:r>
            <a:r>
              <a:rPr kumimoji="1" lang="zh-CN" altLang="en-US" sz="2000" dirty="0" smtClean="0">
                <a:latin typeface="+mn-ea"/>
                <a:ea typeface="+mn-ea"/>
              </a:rPr>
              <a:t>综合数据库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事实库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②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规则库</a:t>
            </a:r>
            <a:r>
              <a:rPr kumimoji="1" lang="zh-CN" altLang="en-US" sz="2000" u="sng" dirty="0" smtClean="0">
                <a:solidFill>
                  <a:schemeClr val="tx2"/>
                </a:solidFill>
                <a:latin typeface="+mn-ea"/>
                <a:ea typeface="+mn-ea"/>
              </a:rPr>
              <a:t>中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使用过的规则</a:t>
            </a:r>
            <a:r>
              <a:rPr kumimoji="1" lang="zh-CN" altLang="en-US" sz="2000" dirty="0" smtClean="0">
                <a:latin typeface="+mn-ea"/>
                <a:ea typeface="+mn-ea"/>
              </a:rPr>
              <a:t>，且</a:t>
            </a:r>
            <a:r>
              <a:rPr kumimoji="1" lang="zh-CN" altLang="en-US" sz="2000" dirty="0">
                <a:latin typeface="+mn-ea"/>
                <a:ea typeface="+mn-ea"/>
              </a:rPr>
              <a:t>它的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kumimoji="1" lang="zh-CN" altLang="en-US" sz="2000" u="sng" dirty="0">
                <a:latin typeface="+mn-ea"/>
                <a:ea typeface="+mn-ea"/>
              </a:rPr>
              <a:t>可与综合数据库</a:t>
            </a:r>
            <a:r>
              <a:rPr kumimoji="1" lang="zh-CN" altLang="en-US" sz="2000" u="sng" dirty="0" smtClean="0">
                <a:latin typeface="+mn-ea"/>
                <a:ea typeface="+mn-ea"/>
              </a:rPr>
              <a:t>中的已知</a:t>
            </a:r>
            <a:endParaRPr kumimoji="1" lang="en-US" altLang="zh-CN" sz="2000" u="sng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事实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，继续</a:t>
            </a:r>
            <a:r>
              <a:rPr kumimoji="1" lang="zh-CN" altLang="en-US" sz="2000" dirty="0">
                <a:latin typeface="+mn-ea"/>
                <a:ea typeface="+mn-ea"/>
              </a:rPr>
              <a:t>；若不存在这样的事实</a:t>
            </a:r>
            <a:r>
              <a:rPr kumimoji="1" lang="zh-CN" altLang="en-US" sz="2000" dirty="0" smtClean="0">
                <a:latin typeface="+mn-ea"/>
                <a:ea typeface="+mn-ea"/>
              </a:rPr>
              <a:t>，转第⑤步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1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③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当前选中的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，对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该规则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做标记</a:t>
            </a:r>
            <a:r>
              <a:rPr kumimoji="1" lang="zh-CN" altLang="en-US" sz="2000" dirty="0" smtClean="0">
                <a:latin typeface="+mn-ea"/>
                <a:ea typeface="+mn-ea"/>
              </a:rPr>
              <a:t>，并将执行</a:t>
            </a:r>
            <a:r>
              <a:rPr kumimoji="1" lang="zh-CN" altLang="en-US" sz="2000" dirty="0">
                <a:latin typeface="+mn-ea"/>
                <a:ea typeface="+mn-ea"/>
              </a:rPr>
              <a:t>后得到</a:t>
            </a:r>
            <a:r>
              <a:rPr kumimoji="1" lang="zh-CN" altLang="en-US" sz="2000" dirty="0" smtClean="0">
                <a:latin typeface="+mn-ea"/>
                <a:ea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结论加入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kumimoji="1" lang="zh-CN" altLang="en-US" sz="2000" dirty="0" smtClean="0">
                <a:latin typeface="+mn-ea"/>
                <a:ea typeface="+mn-ea"/>
              </a:rPr>
              <a:t>综合数据库。</a:t>
            </a:r>
            <a:r>
              <a:rPr kumimoji="1" lang="zh-CN" altLang="en-US" sz="2000" dirty="0">
                <a:latin typeface="+mn-ea"/>
                <a:ea typeface="+mn-ea"/>
              </a:rPr>
              <a:t>若该规则的结论</a:t>
            </a:r>
            <a:r>
              <a:rPr kumimoji="1" lang="zh-CN" altLang="en-US" sz="2000" dirty="0" smtClean="0">
                <a:latin typeface="+mn-ea"/>
                <a:ea typeface="+mn-ea"/>
              </a:rPr>
              <a:t>部分是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某些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kumimoji="1" lang="zh-CN" altLang="en-US" sz="2000" dirty="0" smtClean="0">
                <a:latin typeface="+mn-ea"/>
                <a:ea typeface="+mn-ea"/>
              </a:rPr>
              <a:t>，则执行操作。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④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检查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综合数据库中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是否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已出现问题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kumimoji="1" lang="zh-CN" altLang="en-US" sz="2000" dirty="0" smtClean="0">
                <a:latin typeface="+mn-ea"/>
                <a:ea typeface="+mn-ea"/>
              </a:rPr>
              <a:t>。若出现，求解过程终止；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</a:t>
            </a:r>
            <a:r>
              <a:rPr kumimoji="1" lang="zh-CN" altLang="en-US" sz="2000" dirty="0" smtClean="0">
                <a:latin typeface="+mn-ea"/>
                <a:ea typeface="+mn-ea"/>
              </a:rPr>
              <a:t>否则</a:t>
            </a:r>
            <a:r>
              <a:rPr kumimoji="1" lang="zh-CN" altLang="en-US" sz="2000" dirty="0">
                <a:latin typeface="+mn-ea"/>
                <a:ea typeface="+mn-ea"/>
              </a:rPr>
              <a:t>，</a:t>
            </a:r>
            <a:r>
              <a:rPr kumimoji="1" lang="zh-CN" altLang="en-US" sz="2000" dirty="0" smtClean="0">
                <a:latin typeface="+mn-ea"/>
                <a:ea typeface="+mn-ea"/>
              </a:rPr>
              <a:t>转第②步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⑤ 要求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提供更多事实</a:t>
            </a:r>
            <a:r>
              <a:rPr kumimoji="1" lang="zh-CN" altLang="en-US" sz="2000" dirty="0">
                <a:latin typeface="+mn-ea"/>
                <a:ea typeface="+mn-ea"/>
              </a:rPr>
              <a:t>，若能提供，则转</a:t>
            </a:r>
            <a:r>
              <a:rPr kumimoji="1" lang="zh-CN" altLang="en-US" sz="2000" dirty="0" smtClean="0">
                <a:latin typeface="+mn-ea"/>
                <a:ea typeface="+mn-ea"/>
              </a:rPr>
              <a:t>第</a:t>
            </a:r>
            <a:r>
              <a:rPr kumimoji="1" lang="zh-CN" altLang="en-US" sz="2000" dirty="0">
                <a:latin typeface="+mn-ea"/>
                <a:ea typeface="+mn-ea"/>
              </a:rPr>
              <a:t>②</a:t>
            </a:r>
            <a:r>
              <a:rPr kumimoji="1" lang="zh-CN" altLang="en-US" sz="2000" dirty="0" smtClean="0">
                <a:latin typeface="+mn-ea"/>
                <a:ea typeface="+mn-ea"/>
              </a:rPr>
              <a:t>步；否则终止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1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⑥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规则集内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已没有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未使用过的规则</a:t>
            </a:r>
            <a:r>
              <a:rPr kumimoji="1" lang="zh-CN" altLang="en-US" sz="2000" dirty="0">
                <a:latin typeface="+mn-ea"/>
                <a:ea typeface="+mn-ea"/>
              </a:rPr>
              <a:t>，</a:t>
            </a:r>
            <a:r>
              <a:rPr kumimoji="1" lang="zh-CN" altLang="en-US" sz="2000" dirty="0" smtClean="0">
                <a:latin typeface="+mn-ea"/>
                <a:ea typeface="+mn-ea"/>
              </a:rPr>
              <a:t>则求解过程终止。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1" y="332929"/>
            <a:ext cx="7776864" cy="107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产生式系统</a:t>
            </a:r>
            <a:r>
              <a:rPr lang="zh-CN" altLang="en-US" sz="2000" dirty="0">
                <a:latin typeface="+mn-ea"/>
              </a:rPr>
              <a:t>中</a:t>
            </a:r>
            <a:r>
              <a:rPr lang="zh-CN" altLang="en-US" sz="2000" dirty="0" smtClean="0">
                <a:latin typeface="+mn-ea"/>
              </a:rPr>
              <a:t>，因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每条规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则仅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前提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结论</a:t>
            </a:r>
            <a:r>
              <a:rPr lang="zh-CN" altLang="en-US" sz="2000" dirty="0" smtClean="0">
                <a:latin typeface="+mn-ea"/>
              </a:rPr>
              <a:t>之间的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静态关系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609600" indent="-609600">
              <a:buFontTx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正确性</a:t>
            </a:r>
            <a:r>
              <a:rPr lang="zh-CN" altLang="en-US" sz="2000" dirty="0" smtClean="0">
                <a:latin typeface="+mn-ea"/>
              </a:rPr>
              <a:t>可独立得到保证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的自含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性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609600" indent="-609600">
              <a:buFontTx/>
              <a:buNone/>
              <a:defRPr/>
            </a:pP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知识表示</a:t>
            </a:r>
            <a:r>
              <a:rPr lang="zh-CN" altLang="en-US" sz="2000" dirty="0">
                <a:latin typeface="+mn-ea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控制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分离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 smtClean="0">
                <a:latin typeface="+mn-ea"/>
              </a:rPr>
              <a:t>可能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 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430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93170"/>
            <a:ext cx="741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27088" y="924441"/>
            <a:ext cx="7921625" cy="4808815"/>
            <a:chOff x="827088" y="924441"/>
            <a:chExt cx="7921625" cy="4808815"/>
          </a:xfrm>
        </p:grpSpPr>
        <p:sp>
          <p:nvSpPr>
            <p:cNvPr id="43012" name="Rectangle 3"/>
            <p:cNvSpPr txBox="1">
              <a:spLocks noChangeArrowheads="1"/>
            </p:cNvSpPr>
            <p:nvPr/>
          </p:nvSpPr>
          <p:spPr bwMode="auto">
            <a:xfrm>
              <a:off x="827088" y="3728021"/>
              <a:ext cx="7777162" cy="2005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609600" indent="-609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R1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(short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yardage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第四次进攻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(fourth dawn)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踢悬空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球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(punt)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码，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并且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当前进攻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离对方球门线在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以内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within 30 yards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，则第四次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进攻可以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直接射门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field goal)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pic>
          <p:nvPicPr>
            <p:cNvPr id="46084" name="Picture 4" descr="https://timgsa.baidu.com/timg?image&amp;quality=80&amp;size=b9999_10000&amp;sec=1536862018140&amp;di=3a3f8d26467a16627f1ce1f0bcd14459&amp;imgtype=0&amp;src=http%3A%2F%2Fwww.csva.org.cn%2Fuploadfile%2F2016%2F0329%2F2016032904233363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658" y="924441"/>
              <a:ext cx="2265055" cy="169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2157098" y="3759045"/>
            <a:ext cx="6344120" cy="1540115"/>
            <a:chOff x="2157098" y="3759045"/>
            <a:chExt cx="6344120" cy="1540115"/>
          </a:xfrm>
        </p:grpSpPr>
        <p:sp>
          <p:nvSpPr>
            <p:cNvPr id="3" name="矩形 2"/>
            <p:cNvSpPr/>
            <p:nvPr/>
          </p:nvSpPr>
          <p:spPr bwMode="auto">
            <a:xfrm>
              <a:off x="5436096" y="3759045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428802" y="4616199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088089" y="5000297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157098" y="4157227"/>
              <a:ext cx="1334781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616185" y="4974539"/>
              <a:ext cx="885033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684213" y="333375"/>
            <a:ext cx="5615979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包含有事实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dawn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yardage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within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 yards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63525"/>
            <a:ext cx="8064500" cy="31803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上述两条规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因此必须有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决定首先使用哪一条规则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u="sng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有多种冲突解决策略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其中一种策略是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先使用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条件部分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包括更多限制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，规定了一个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更特殊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en-US" altLang="zh-CN" sz="2000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编排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的策略，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此外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，还有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其它一些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冲突解决策略，如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就近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08720"/>
            <a:ext cx="3528392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、产生式系统的优缺点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814428"/>
            <a:ext cx="7920880" cy="260584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</a:rPr>
              <a:t>优点</a:t>
            </a:r>
            <a:endParaRPr kumimoji="1" lang="zh-CN" altLang="en-US" sz="24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自然性</a:t>
            </a:r>
            <a:r>
              <a:rPr kumimoji="1" lang="zh-CN" altLang="en-US" sz="2000" dirty="0" smtClean="0">
                <a:latin typeface="+mn-ea"/>
                <a:ea typeface="+mn-ea"/>
              </a:rPr>
              <a:t>：知识表示形式为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因果关系</a:t>
            </a:r>
            <a:r>
              <a:rPr kumimoji="1" lang="zh-CN" altLang="en-US" sz="2000" dirty="0" smtClean="0">
                <a:latin typeface="+mn-ea"/>
                <a:ea typeface="+mn-ea"/>
              </a:rPr>
              <a:t>，直观自然，便于推理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模块性</a:t>
            </a:r>
            <a:r>
              <a:rPr kumimoji="1" lang="zh-CN" altLang="en-US" sz="2000" dirty="0" smtClean="0">
                <a:latin typeface="+mn-ea"/>
                <a:ea typeface="+mn-ea"/>
              </a:rPr>
              <a:t>：规则</a:t>
            </a:r>
            <a:r>
              <a:rPr kumimoji="1" lang="zh-CN" altLang="en-US" sz="2000" dirty="0">
                <a:latin typeface="+mn-ea"/>
                <a:ea typeface="+mn-ea"/>
              </a:rPr>
              <a:t>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基本的</a:t>
            </a:r>
            <a:r>
              <a:rPr kumimoji="1" lang="zh-CN" altLang="en-US" sz="2000" dirty="0">
                <a:latin typeface="+mn-ea"/>
                <a:ea typeface="+mn-ea"/>
              </a:rPr>
              <a:t>知识单元，形式相同，易于</a:t>
            </a:r>
            <a:r>
              <a:rPr kumimoji="1" lang="zh-CN" altLang="en-US" sz="2000" dirty="0" smtClean="0">
                <a:latin typeface="+mn-ea"/>
                <a:ea typeface="+mn-ea"/>
              </a:rPr>
              <a:t>模块化。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有效性</a:t>
            </a:r>
            <a:r>
              <a:rPr kumimoji="1" lang="zh-CN" altLang="en-US" sz="2000" dirty="0" smtClean="0">
                <a:latin typeface="+mn-ea"/>
                <a:ea typeface="+mn-ea"/>
              </a:rPr>
              <a:t>：可表示确定性、不确定性、启发性、过程性知识等。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清晰性</a:t>
            </a:r>
            <a:r>
              <a:rPr kumimoji="1" lang="zh-CN" altLang="en-US" sz="2000" dirty="0" smtClean="0"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固定格式</a:t>
            </a:r>
            <a:r>
              <a:rPr kumimoji="1" lang="zh-CN" altLang="en-US" sz="2000" dirty="0" smtClean="0">
                <a:latin typeface="+mn-ea"/>
                <a:ea typeface="+mn-ea"/>
              </a:rPr>
              <a:t>，便于</a:t>
            </a:r>
            <a:r>
              <a:rPr kumimoji="1" lang="zh-CN" altLang="en-US" sz="2000" dirty="0">
                <a:latin typeface="+mn-ea"/>
                <a:ea typeface="+mn-ea"/>
              </a:rPr>
              <a:t>规则设计</a:t>
            </a:r>
            <a:r>
              <a:rPr kumimoji="1" lang="zh-CN" altLang="en-US" sz="2000" dirty="0" smtClean="0">
                <a:latin typeface="+mn-ea"/>
                <a:ea typeface="+mn-ea"/>
              </a:rPr>
              <a:t>，易于一致性</a:t>
            </a:r>
            <a:r>
              <a:rPr kumimoji="1" lang="zh-CN" altLang="en-US" sz="2000" dirty="0">
                <a:latin typeface="+mn-ea"/>
                <a:ea typeface="+mn-ea"/>
              </a:rPr>
              <a:t>、完整性检测。</a:t>
            </a:r>
          </a:p>
        </p:txBody>
      </p:sp>
    </p:spTree>
    <p:extLst>
      <p:ext uri="{BB962C8B-B14F-4D97-AF65-F5344CB8AC3E}">
        <p14:creationId xmlns:p14="http://schemas.microsoft.com/office/powerpoint/2010/main" val="6677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624" y="1772816"/>
            <a:ext cx="7948176" cy="309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缺点</a:t>
            </a:r>
            <a:endParaRPr kumimoji="1" lang="en-US" altLang="zh-CN" sz="24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latin typeface="+mn-ea"/>
                <a:ea typeface="+mn-ea"/>
              </a:rPr>
              <a:t>求解过程是</a:t>
            </a:r>
            <a:r>
              <a:rPr kumimoji="1" lang="zh-CN" altLang="en-US" sz="2000" dirty="0">
                <a:latin typeface="+mn-ea"/>
                <a:ea typeface="+mn-ea"/>
              </a:rPr>
              <a:t>一个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反复进行</a:t>
            </a:r>
            <a:r>
              <a:rPr kumimoji="1" lang="zh-CN" altLang="en-US" sz="2000" dirty="0">
                <a:latin typeface="+mn-ea"/>
                <a:ea typeface="+mn-ea"/>
              </a:rPr>
              <a:t>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匹配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冲突消解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dirty="0" smtClean="0">
                <a:latin typeface="+mn-ea"/>
                <a:ea typeface="+mn-ea"/>
              </a:rPr>
              <a:t>”过程。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由于</a:t>
            </a:r>
            <a:r>
              <a:rPr kumimoji="1" lang="zh-CN" altLang="en-US" sz="2000" dirty="0">
                <a:latin typeface="+mn-ea"/>
                <a:ea typeface="+mn-ea"/>
              </a:rPr>
              <a:t>规则库一般都</a:t>
            </a:r>
            <a:r>
              <a:rPr kumimoji="1" lang="zh-CN" altLang="en-US" sz="2000" dirty="0" smtClean="0">
                <a:latin typeface="+mn-ea"/>
                <a:ea typeface="+mn-ea"/>
              </a:rPr>
              <a:t>比较大，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非常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耗时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求解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</a:t>
            </a:r>
            <a:r>
              <a:rPr kumimoji="1" lang="zh-CN" altLang="en-US" sz="2000" dirty="0">
                <a:latin typeface="+mn-ea"/>
                <a:ea typeface="+mn-ea"/>
              </a:rPr>
              <a:t>时容易引起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组合爆炸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不能表示具有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结构性的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：无法表示“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结构关系的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事物</a:t>
            </a:r>
            <a:r>
              <a:rPr kumimoji="1" lang="zh-CN" altLang="en-US" sz="2000" dirty="0" smtClean="0">
                <a:latin typeface="+mn-ea"/>
                <a:ea typeface="+mn-ea"/>
              </a:rPr>
              <a:t>”之间的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区别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 smtClean="0">
                <a:latin typeface="+mn-ea"/>
                <a:ea typeface="+mn-ea"/>
              </a:rPr>
              <a:t>联系。</a:t>
            </a:r>
            <a:r>
              <a:rPr kumimoji="1" lang="zh-CN" altLang="en-US" sz="2000" dirty="0">
                <a:latin typeface="+mn-ea"/>
                <a:ea typeface="+mn-ea"/>
              </a:rPr>
              <a:t>所以</a:t>
            </a:r>
            <a:r>
              <a:rPr kumimoji="1" lang="zh-CN" altLang="en-US" sz="2000" dirty="0" smtClean="0">
                <a:latin typeface="+mn-ea"/>
                <a:ea typeface="+mn-ea"/>
              </a:rPr>
              <a:t>经常会与</a:t>
            </a:r>
            <a:r>
              <a:rPr kumimoji="1" lang="zh-CN" altLang="en-US" sz="2000" dirty="0">
                <a:latin typeface="+mn-ea"/>
                <a:ea typeface="+mn-ea"/>
              </a:rPr>
              <a:t>其它</a:t>
            </a:r>
            <a:r>
              <a:rPr kumimoji="1" lang="zh-CN" altLang="en-US" sz="2000" dirty="0" smtClean="0">
                <a:latin typeface="+mn-ea"/>
                <a:ea typeface="+mn-ea"/>
              </a:rPr>
              <a:t>知识表示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方法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框架、语义网络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相</a:t>
            </a:r>
            <a:r>
              <a:rPr kumimoji="1" lang="zh-CN" altLang="en-US" sz="2000" dirty="0">
                <a:latin typeface="+mn-ea"/>
                <a:ea typeface="+mn-ea"/>
              </a:rPr>
              <a:t>结合。</a:t>
            </a:r>
          </a:p>
        </p:txBody>
      </p:sp>
    </p:spTree>
    <p:extLst>
      <p:ext uri="{BB962C8B-B14F-4D97-AF65-F5344CB8AC3E}">
        <p14:creationId xmlns:p14="http://schemas.microsoft.com/office/powerpoint/2010/main" val="3687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1"/>
          <p:cNvSpPr txBox="1">
            <a:spLocks noChangeArrowheads="1"/>
          </p:cNvSpPr>
          <p:nvPr/>
        </p:nvSpPr>
        <p:spPr bwMode="auto">
          <a:xfrm>
            <a:off x="684213" y="908720"/>
            <a:ext cx="55439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⑷、产生式系统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示例：动物识别系统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1774255"/>
            <a:ext cx="7846283" cy="259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有毛发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有羽毛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能飞行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能生蛋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26224" y="4392400"/>
            <a:ext cx="5077509" cy="949752"/>
            <a:chOff x="1226224" y="4392400"/>
            <a:chExt cx="5077509" cy="949752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392400"/>
              <a:ext cx="216024" cy="432048"/>
              <a:chOff x="2051720" y="4365104"/>
              <a:chExt cx="216024" cy="432048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 bwMode="auto">
            <a:xfrm>
              <a:off x="1226224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左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前提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条件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148064" y="4392400"/>
              <a:ext cx="432048" cy="432048"/>
              <a:chOff x="2051720" y="4365104"/>
              <a:chExt cx="216024" cy="43204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矩形 12"/>
            <p:cNvSpPr/>
            <p:nvPr/>
          </p:nvSpPr>
          <p:spPr bwMode="auto">
            <a:xfrm>
              <a:off x="4424443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右部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结论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操作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641681" y="1772816"/>
            <a:ext cx="792182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又细分为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哺乳动物，吃肉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R6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哺乳动物，长有爪子、利齿、眼睛前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视，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，并且是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3764" y="1858892"/>
            <a:ext cx="7920880" cy="185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</a:rPr>
              <a:t>可表示性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知识</a:t>
            </a:r>
            <a:r>
              <a:rPr lang="zh-CN" altLang="en-US" sz="2400" dirty="0" smtClean="0">
                <a:latin typeface="+mn-ea"/>
              </a:rPr>
              <a:t>可用</a:t>
            </a:r>
            <a:r>
              <a:rPr lang="zh-CN" altLang="en-US" sz="2400" dirty="0">
                <a:latin typeface="+mn-ea"/>
              </a:rPr>
              <a:t>适当</a:t>
            </a:r>
            <a:r>
              <a:rPr lang="zh-CN" altLang="en-US" sz="2400" dirty="0" smtClean="0">
                <a:latin typeface="+mn-ea"/>
              </a:rPr>
              <a:t>形式进行表示</a:t>
            </a:r>
            <a:endParaRPr lang="en-US" altLang="zh-CN" sz="2400" dirty="0"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400" dirty="0" smtClean="0">
                <a:solidFill>
                  <a:srgbClr val="0000FF"/>
                </a:solidFill>
                <a:latin typeface="+mn-ea"/>
              </a:rPr>
              <a:t>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语言</a:t>
            </a:r>
            <a:r>
              <a:rPr lang="zh-CN" altLang="en-US" sz="2000" dirty="0">
                <a:latin typeface="+mn-ea"/>
              </a:rPr>
              <a:t>、文字</a:t>
            </a:r>
            <a:r>
              <a:rPr lang="zh-CN" altLang="en-US" sz="2000" dirty="0" smtClean="0">
                <a:latin typeface="+mn-ea"/>
              </a:rPr>
              <a:t>、声音、图形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像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、神经网络</a:t>
            </a:r>
            <a:r>
              <a:rPr lang="en-US" altLang="zh-CN" sz="2000" dirty="0" smtClean="0">
                <a:latin typeface="+mn-ea"/>
              </a:rPr>
              <a:t>…</a:t>
            </a:r>
            <a:endParaRPr lang="zh-CN" altLang="en-US" sz="2000" dirty="0" smtClean="0">
              <a:latin typeface="+mn-ea"/>
            </a:endParaRPr>
          </a:p>
          <a:p>
            <a:pPr algn="just"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</a:rPr>
              <a:t>可利用性</a:t>
            </a:r>
            <a:r>
              <a:rPr lang="en-US" altLang="zh-CN" sz="2400" dirty="0" smtClean="0">
                <a:latin typeface="+mn-ea"/>
              </a:rPr>
              <a:t>: </a:t>
            </a:r>
            <a:r>
              <a:rPr lang="zh-CN" altLang="en-US" sz="2400" dirty="0" smtClean="0">
                <a:latin typeface="+mn-ea"/>
              </a:rPr>
              <a:t>知识可被利用（处理</a:t>
            </a:r>
            <a:r>
              <a:rPr lang="en-US" altLang="zh-CN" sz="2400" dirty="0" smtClean="0">
                <a:latin typeface="+mn-ea"/>
              </a:rPr>
              <a:t>&amp;</a:t>
            </a:r>
            <a:r>
              <a:rPr lang="zh-CN" altLang="en-US" sz="2400" dirty="0" smtClean="0">
                <a:latin typeface="+mn-ea"/>
              </a:rPr>
              <a:t>运用）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Rectangle 26"/>
          <p:cNvSpPr txBox="1">
            <a:spLocks noChangeArrowheads="1"/>
          </p:cNvSpPr>
          <p:nvPr/>
        </p:nvSpPr>
        <p:spPr bwMode="auto">
          <a:xfrm>
            <a:off x="649478" y="895841"/>
            <a:ext cx="349047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400" dirty="0">
                <a:latin typeface="+mn-ea"/>
                <a:ea typeface="+mn-ea"/>
              </a:rPr>
              <a:t>⑶</a:t>
            </a:r>
            <a:r>
              <a:rPr lang="zh-CN" altLang="en-US" sz="2400" dirty="0" smtClean="0">
                <a:latin typeface="+mn-ea"/>
                <a:ea typeface="+mn-ea"/>
              </a:rPr>
              <a:t>、可表示性、可利用性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85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42625" y="1803880"/>
            <a:ext cx="7920880" cy="2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R10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食肉动物，颜色是黄褐色、有黑色条纹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625" y="1824905"/>
            <a:ext cx="7848872" cy="225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有蹄动物，有长腿、长颈、颜色是黄褐色、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有蹄动物，颜色是白色、有黑色条纹，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斑马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4054" y="1800112"/>
            <a:ext cx="81549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鸟类，不会飞、长腿、长颈、颜色是黑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白相杂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鸵鸟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部分，有长腿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有长颈，也出现在规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部分。但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是有蹄动物，而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是鸟的分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类，不会混淆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冲突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鸟类，不会飞行、能游水、颜色是黑色和白色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企鹅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鸟类，会飞行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59" y="797223"/>
            <a:ext cx="818748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09600" indent="-609600" algn="just"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 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斑点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588256" cy="334722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3568" y="908720"/>
            <a:ext cx="3672408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动物分类顺序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步骤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268611"/>
            <a:ext cx="8029326" cy="23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开始观察到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：动物的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颜色是黄褐色，深色斑点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，有长腿、长颈，颜色是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黄褐色、有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黄褐色，有深色斑点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：该动物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给幼兽喂奶，并能反刍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39825" y="260648"/>
            <a:ext cx="633643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latin typeface="+mn-ea"/>
                <a:ea typeface="+mn-ea"/>
              </a:rPr>
              <a:t>识别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长颈鹿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（前提：模式识别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机器视觉）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4271030"/>
            <a:ext cx="8352928" cy="1015162"/>
            <a:chOff x="611560" y="4271030"/>
            <a:chExt cx="8352928" cy="1015162"/>
          </a:xfrm>
        </p:grpSpPr>
        <p:sp>
          <p:nvSpPr>
            <p:cNvPr id="2" name="矩形 1"/>
            <p:cNvSpPr/>
            <p:nvPr/>
          </p:nvSpPr>
          <p:spPr>
            <a:xfrm>
              <a:off x="3635896" y="4809138"/>
              <a:ext cx="5328592" cy="4770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609600" indent="-609600" algn="just">
                <a:lnSpc>
                  <a:spcPts val="3000"/>
                </a:lnSpc>
                <a:buFontTx/>
                <a:buNone/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若该动物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能产乳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，那么它是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哺乳动物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611560" y="4271030"/>
              <a:ext cx="8029326" cy="45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事实库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规则集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匹配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首先可用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560" y="5462640"/>
            <a:ext cx="72728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→更新事实库为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1412776"/>
            <a:ext cx="8389366" cy="2786246"/>
            <a:chOff x="251520" y="1412776"/>
            <a:chExt cx="8389366" cy="2786246"/>
          </a:xfrm>
        </p:grpSpPr>
        <p:sp>
          <p:nvSpPr>
            <p:cNvPr id="5" name="矩形 4"/>
            <p:cNvSpPr/>
            <p:nvPr/>
          </p:nvSpPr>
          <p:spPr>
            <a:xfrm>
              <a:off x="611560" y="3645024"/>
              <a:ext cx="8029326" cy="55399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→事实库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中知识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增加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颜色是黄褐色、深色斑点、能产乳、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反刍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51520" y="1412776"/>
              <a:ext cx="288305" cy="2520280"/>
              <a:chOff x="251520" y="1412776"/>
              <a:chExt cx="288305" cy="2520280"/>
            </a:xfrm>
          </p:grpSpPr>
          <p:cxnSp>
            <p:nvCxnSpPr>
              <p:cNvPr id="8" name="直接连接符 7"/>
              <p:cNvCxnSpPr/>
              <p:nvPr/>
            </p:nvCxnSpPr>
            <p:spPr bwMode="auto">
              <a:xfrm>
                <a:off x="251520" y="1412776"/>
                <a:ext cx="0" cy="2520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51520" y="141277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51520" y="3325928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51520" y="393305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232248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67544" y="836713"/>
            <a:ext cx="8316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96752"/>
            <a:ext cx="8280920" cy="11079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→更新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事实库为：</a:t>
            </a: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反刍）</a:t>
            </a:r>
          </a:p>
        </p:txBody>
      </p:sp>
      <p:sp>
        <p:nvSpPr>
          <p:cNvPr id="5" name="矩形 4"/>
          <p:cNvSpPr/>
          <p:nvPr/>
        </p:nvSpPr>
        <p:spPr>
          <a:xfrm>
            <a:off x="413792" y="2348880"/>
            <a:ext cx="847868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仍无法识别，且事实库也不能和其它规则的前提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，需再观察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再观察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很长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事实库增加知识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长腿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有长颈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792" y="3914040"/>
            <a:ext cx="1781944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440" y="5357247"/>
            <a:ext cx="372616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出该动物为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长颈鹿！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441088" y="4293096"/>
            <a:ext cx="8676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→R11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有蹄动物，有长腿、长颈、颜色是黄褐色、有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深色斑点，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437" y="5887985"/>
            <a:ext cx="2665403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过程终止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  <p:bldP spid="10" grpId="0"/>
      <p:bldP spid="11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 txBox="1">
            <a:spLocks noChangeArrowheads="1"/>
          </p:cNvSpPr>
          <p:nvPr/>
        </p:nvSpPr>
        <p:spPr bwMode="auto">
          <a:xfrm>
            <a:off x="655265" y="1799517"/>
            <a:ext cx="7877175" cy="24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综合数据库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用过的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规则前提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，能与事实库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转③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转⑤；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使用规则，更新事实库，并标记所用规则；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是否包含解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。有，即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终止求解过程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，否则转②；</a:t>
            </a:r>
          </a:p>
          <a:p>
            <a:pPr algn="just"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⑤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要求更多关于问题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的知识，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若不能提供所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需知识，则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更新事实库并转②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7347" name="Rectangle 3"/>
          <p:cNvSpPr txBox="1">
            <a:spLocks noChangeArrowheads="1"/>
          </p:cNvSpPr>
          <p:nvPr/>
        </p:nvSpPr>
        <p:spPr bwMode="auto">
          <a:xfrm>
            <a:off x="684213" y="836613"/>
            <a:ext cx="46799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步骤：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075" y="4509120"/>
            <a:ext cx="7877175" cy="89768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700"/>
              </a:lnSpc>
              <a:defRPr/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的产生式系统，其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简单的断言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实用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更复杂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687410" y="904853"/>
            <a:ext cx="4032374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、知识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37319" y="1844824"/>
            <a:ext cx="7992888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2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人类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思维活动规律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的反映和抽象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，接近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人类自然语言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计算机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精确处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谓词逻辑：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谓词分析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式化语言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可精确表达人类的 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indent="0" algn="just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 </a:t>
            </a:r>
            <a:r>
              <a:rPr lang="zh-CN" altLang="en-US" sz="2000" dirty="0" smtClean="0">
                <a:latin typeface="+mn-ea"/>
                <a:ea typeface="+mn-ea"/>
              </a:rPr>
              <a:t>思维</a:t>
            </a:r>
            <a:r>
              <a:rPr lang="zh-CN" altLang="en-US" sz="2000" dirty="0">
                <a:latin typeface="+mn-ea"/>
                <a:ea typeface="+mn-ea"/>
              </a:rPr>
              <a:t>活动</a:t>
            </a:r>
            <a:r>
              <a:rPr lang="zh-CN" altLang="en-US" sz="2000" dirty="0" smtClean="0">
                <a:latin typeface="+mn-ea"/>
                <a:ea typeface="+mn-ea"/>
              </a:rPr>
              <a:t>规律。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逻辑表示：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利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描述问题求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谓词：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一个个体的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两个以上个体之间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的词。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683568" y="914400"/>
            <a:ext cx="237619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5.1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命题逻辑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656867" y="1772816"/>
            <a:ext cx="7849815" cy="371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命题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真假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含义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陈述句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，是谓词逻辑的基础。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天在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血液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是红色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月亮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是方的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字母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命题变元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北京是座古老的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城市；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人工智能是巨大的机遇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个命题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不能同时既为真又为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endParaRPr lang="en-US" altLang="zh-CN" sz="24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100"/>
              </a:lnSpc>
              <a:spcAft>
                <a:spcPts val="1200"/>
              </a:spcAft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可在一种条件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下为真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，另一种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条件下为假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+mn-ea"/>
                <a:ea typeface="+mn-ea"/>
              </a:rPr>
              <a:t>二进制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十进制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没有</a:t>
            </a:r>
            <a:r>
              <a:rPr lang="zh-CN" altLang="en-US" sz="2000" dirty="0">
                <a:latin typeface="+mn-ea"/>
                <a:ea typeface="+mn-ea"/>
              </a:rPr>
              <a:t>真假含义的</a:t>
            </a:r>
            <a:r>
              <a:rPr lang="zh-CN" altLang="en-US" sz="2000" dirty="0" smtClean="0">
                <a:latin typeface="+mn-ea"/>
                <a:ea typeface="+mn-ea"/>
              </a:rPr>
              <a:t>语句不是命题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ts val="31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 smtClean="0">
                <a:latin typeface="+mn-ea"/>
                <a:ea typeface="+mn-ea"/>
              </a:rPr>
              <a:t>感叹句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疑问句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688974" y="908050"/>
            <a:ext cx="1938809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、复合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56867" y="1790234"/>
            <a:ext cx="7921625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命题逻辑中，表达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单一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原子命题可通过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：天在下雨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Q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：天晴。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¬Q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在下雨，则天不晴。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”是“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663939" y="3470905"/>
            <a:ext cx="8480061" cy="211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400" dirty="0" smtClean="0">
                <a:latin typeface="宋体" panose="02010600030101010101" pitchFamily="2" charset="-122"/>
              </a:rPr>
              <a:t>⑵</a:t>
            </a:r>
            <a:r>
              <a:rPr lang="zh-CN" altLang="en-US" sz="2400" dirty="0" smtClean="0">
                <a:latin typeface="宋体" panose="02010600030101010101" pitchFamily="2" charset="-122"/>
              </a:rPr>
              <a:t>、按作用和表示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spcAft>
                <a:spcPts val="1200"/>
              </a:spcAft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叙述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静态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知识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如问题的分类</a:t>
            </a:r>
            <a:r>
              <a:rPr lang="en-US" altLang="zh-CN" sz="2000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属性</a:t>
            </a:r>
            <a:r>
              <a:rPr lang="en-US" altLang="zh-CN" sz="2000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关系</a:t>
            </a:r>
            <a:r>
              <a:rPr lang="en-US" altLang="zh-CN" sz="2000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事实</a:t>
            </a:r>
            <a:r>
              <a:rPr lang="en-US" altLang="zh-CN" sz="2000" dirty="0" smtClean="0">
                <a:latin typeface="+mn-ea"/>
                <a:ea typeface="+mn-ea"/>
                <a:cs typeface="楷体_GB2312"/>
              </a:rPr>
              <a:t>…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2900"/>
              </a:lnSpc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动态</a:t>
            </a:r>
            <a:r>
              <a:rPr lang="zh-CN" altLang="en-US" sz="2000" dirty="0" smtClean="0">
                <a:latin typeface="+mn-ea"/>
                <a:ea typeface="+mn-ea"/>
              </a:rPr>
              <a:t>知识。处理信息的求解过程</a:t>
            </a:r>
            <a:r>
              <a:rPr lang="zh-CN" altLang="en-US" sz="2000" dirty="0" smtClean="0">
                <a:latin typeface="+mn-ea"/>
                <a:ea typeface="+mn-ea"/>
              </a:rPr>
              <a:t>，由</a:t>
            </a:r>
            <a:r>
              <a:rPr lang="zh-CN" altLang="en-US" sz="2000" dirty="0" smtClean="0">
                <a:latin typeface="+mn-ea"/>
                <a:ea typeface="+mn-ea"/>
              </a:rPr>
              <a:t>问题领域</a:t>
            </a:r>
            <a:r>
              <a:rPr lang="zh-CN" altLang="en-US" sz="2000" dirty="0">
                <a:latin typeface="+mn-ea"/>
                <a:ea typeface="+mn-ea"/>
              </a:rPr>
              <a:t>内的</a:t>
            </a:r>
            <a:r>
              <a:rPr lang="zh-CN" altLang="en-US" sz="2000" dirty="0" smtClean="0"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29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           </a:t>
            </a:r>
            <a:r>
              <a:rPr lang="zh-CN" altLang="en-US" sz="2000" dirty="0" smtClean="0">
                <a:latin typeface="+mn-ea"/>
                <a:ea typeface="+mn-ea"/>
              </a:rPr>
              <a:t>定律</a:t>
            </a:r>
            <a:r>
              <a:rPr lang="zh-CN" altLang="en-US" sz="2000" dirty="0">
                <a:latin typeface="+mn-ea"/>
                <a:ea typeface="+mn-ea"/>
              </a:rPr>
              <a:t>、定理</a:t>
            </a:r>
            <a:r>
              <a:rPr lang="zh-CN" altLang="en-US" sz="2000" dirty="0" smtClean="0">
                <a:latin typeface="+mn-ea"/>
                <a:ea typeface="+mn-ea"/>
              </a:rPr>
              <a:t>、经验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latin typeface="+mn-ea"/>
                <a:ea typeface="+mn-ea"/>
              </a:rPr>
              <a:t>构成。</a:t>
            </a:r>
            <a:endParaRPr lang="zh-CN" altLang="en-US" sz="2000" dirty="0">
              <a:latin typeface="+mn-ea"/>
              <a:ea typeface="+mn-ea"/>
            </a:endParaRPr>
          </a:p>
          <a:p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控制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latin typeface="+mn-ea"/>
                <a:ea typeface="+mn-ea"/>
              </a:rPr>
              <a:t>运用已有知识进行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问题求解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的知识。（知识的知识</a:t>
            </a:r>
            <a:r>
              <a:rPr lang="en-US" altLang="zh-CN" sz="2000" dirty="0" smtClean="0">
                <a:latin typeface="+mn-ea"/>
                <a:ea typeface="+mn-ea"/>
                <a:cs typeface="楷体_GB2312"/>
              </a:rPr>
              <a:t>-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元知识）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3939" y="836712"/>
            <a:ext cx="4340109" cy="52322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eaLnBrk="1" hangingPunct="1"/>
            <a:r>
              <a:rPr lang="en-US" altLang="zh-CN" sz="2800" dirty="0" smtClean="0">
                <a:latin typeface="+mn-ea"/>
                <a:ea typeface="+mn-ea"/>
              </a:rPr>
              <a:t>3</a:t>
            </a:r>
            <a:r>
              <a:rPr lang="zh-CN" altLang="en-US" sz="2800" dirty="0" smtClean="0">
                <a:latin typeface="+mn-ea"/>
                <a:ea typeface="+mn-ea"/>
              </a:rPr>
              <a:t>、人工智能中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知识类型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3939" y="1791881"/>
            <a:ext cx="7868501" cy="134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⑴、按范围</a:t>
            </a:r>
          </a:p>
          <a:p>
            <a:pPr marL="1085850" lvl="1" indent="-342900" fontAlgn="ctr">
              <a:lnSpc>
                <a:spcPts val="31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常识性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普遍认可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常识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1085850" lvl="1" indent="-342900" fontAlgn="ctr">
              <a:lnSpc>
                <a:spcPts val="31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领域性</a:t>
            </a:r>
            <a:r>
              <a:rPr lang="zh-CN" altLang="en-US" sz="2000" dirty="0" smtClean="0">
                <a:latin typeface="+mn-ea"/>
                <a:ea typeface="+mn-ea"/>
              </a:rPr>
              <a:t>：与具体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应用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领域</a:t>
            </a:r>
            <a:r>
              <a:rPr lang="zh-CN" altLang="en-US" sz="2000" dirty="0" smtClean="0">
                <a:latin typeface="+mn-ea"/>
                <a:ea typeface="+mn-ea"/>
              </a:rPr>
              <a:t>相关的知识。（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专业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82625" y="1731396"/>
            <a:ext cx="8281863" cy="4431983"/>
          </a:xfrm>
          <a:prstGeom prst="rect">
            <a:avLst/>
          </a:prstGeom>
          <a:blipFill rotWithShape="0">
            <a:blip r:embed="rId2"/>
            <a:stretch>
              <a:fillRect l="-2281" b="-192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2467" name="矩形 4"/>
          <p:cNvSpPr>
            <a:spLocks noChangeArrowheads="1"/>
          </p:cNvSpPr>
          <p:nvPr/>
        </p:nvSpPr>
        <p:spPr bwMode="auto">
          <a:xfrm>
            <a:off x="684213" y="1043444"/>
            <a:ext cx="15835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种连接词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7366664" y="2897648"/>
            <a:ext cx="1080120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并且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342351" y="2361866"/>
            <a:ext cx="1368152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不可能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366664" y="3427008"/>
            <a:ext cx="1080120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转折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4312" y="1044476"/>
            <a:ext cx="1295400" cy="368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sz="2400" kern="100" dirty="0">
                <a:latin typeface="+mn-ea"/>
                <a:ea typeface="+mn-ea"/>
              </a:rPr>
              <a:t>真值表：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6975"/>
              </p:ext>
            </p:extLst>
          </p:nvPr>
        </p:nvGraphicFramePr>
        <p:xfrm>
          <a:off x="1331640" y="2661232"/>
          <a:ext cx="6912768" cy="1944216"/>
        </p:xfrm>
        <a:graphic>
          <a:graphicData uri="http://schemas.openxmlformats.org/drawingml/2006/table">
            <a:tbl>
              <a:tblPr firstRow="1" firstCol="1" bandRow="1"/>
              <a:tblGrid>
                <a:gridCol w="983982"/>
                <a:gridCol w="987965"/>
                <a:gridCol w="987965"/>
                <a:gridCol w="987965"/>
                <a:gridCol w="988961"/>
                <a:gridCol w="987965"/>
                <a:gridCol w="987965"/>
              </a:tblGrid>
              <a:tr h="388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¬P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∧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∨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2"/>
                      <a:stretch>
                        <a:fillRect l="-601235" t="-28125" r="-1235" b="-423438"/>
                      </a:stretch>
                    </a:blipFill>
                  </a:tcPr>
                </a:tc>
              </a:tr>
              <a:tr h="15553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572000" y="1772816"/>
            <a:ext cx="3817093" cy="816408"/>
            <a:chOff x="4644008" y="1772816"/>
            <a:chExt cx="3817093" cy="816408"/>
          </a:xfrm>
        </p:grpSpPr>
        <p:sp>
          <p:nvSpPr>
            <p:cNvPr id="3" name="矩形 2"/>
            <p:cNvSpPr/>
            <p:nvPr/>
          </p:nvSpPr>
          <p:spPr bwMode="auto">
            <a:xfrm>
              <a:off x="4644008" y="1797483"/>
              <a:ext cx="1368152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与假、或真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157043" y="1772816"/>
              <a:ext cx="230405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相同为真、不同演算</a:t>
              </a:r>
            </a:p>
          </p:txBody>
        </p:sp>
        <p:sp>
          <p:nvSpPr>
            <p:cNvPr id="5" name="左大括号 4"/>
            <p:cNvSpPr/>
            <p:nvPr/>
          </p:nvSpPr>
          <p:spPr bwMode="auto">
            <a:xfrm rot="5400000">
              <a:off x="5152367" y="1801441"/>
              <a:ext cx="423439" cy="1152127"/>
            </a:xfrm>
            <a:prstGeom prst="leftBrace">
              <a:avLst>
                <a:gd name="adj1" fmla="val 4811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左大括号 7"/>
            <p:cNvSpPr/>
            <p:nvPr/>
          </p:nvSpPr>
          <p:spPr bwMode="auto">
            <a:xfrm rot="5400000">
              <a:off x="7097353" y="1768512"/>
              <a:ext cx="423439" cy="1152127"/>
            </a:xfrm>
            <a:prstGeom prst="leftBrace">
              <a:avLst>
                <a:gd name="adj1" fmla="val 4811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49983" y="4869160"/>
            <a:ext cx="7454465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表示具有“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：其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真值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sz="24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原子命题的真值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而定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1728104"/>
                <a:ext cx="8424936" cy="320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复合命题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简单推理</a:t>
                </a:r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sz="2000" dirty="0">
                    <a:latin typeface="+mn-ea"/>
                    <a:ea typeface="+mn-ea"/>
                  </a:rPr>
                  <a:t>可利用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合式公式</a:t>
                </a:r>
                <a:endPara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为原子命题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称原子公式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为合式公式，则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¬P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是合式公式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合式公式，则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∨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都是合式公式；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原子公式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圆括号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组成的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符号串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，也是合式公式。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28104"/>
                <a:ext cx="8424936" cy="3200876"/>
              </a:xfrm>
              <a:prstGeom prst="rect">
                <a:avLst/>
              </a:prstGeom>
              <a:blipFill rotWithShape="0">
                <a:blip r:embed="rId2"/>
                <a:stretch>
                  <a:fillRect l="-2026" r="-1881" b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83568" y="963935"/>
            <a:ext cx="1872208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、合式公式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2023" y="1773971"/>
            <a:ext cx="8166933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定义合式公式后，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可讨论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如何用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命题逻辑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简单的逻辑推理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目的：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有效性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合式公式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推出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合式公式。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（前提→结论）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8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合式公式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，能否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推出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4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能否用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命题逻辑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假言推理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88974" y="908050"/>
            <a:ext cx="2802906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、蕴含式、等价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69920" y="1822946"/>
                <a:ext cx="7848872" cy="33342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200"/>
                  </a:lnSpc>
                  <a:spcAft>
                    <a:spcPts val="12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为描述</a:t>
                </a:r>
                <a:r>
                  <a:rPr lang="zh-CN" altLang="zh-CN" sz="20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推理，定义</a:t>
                </a:r>
                <a:r>
                  <a:rPr lang="zh-CN" altLang="zh-CN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了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推理规则</a:t>
                </a: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及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蕴含式</a:t>
                </a:r>
                <a:r>
                  <a:rPr lang="zh-CN" altLang="zh-CN" sz="24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等价式</a:t>
                </a: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等</a:t>
                </a:r>
                <a:r>
                  <a:rPr lang="zh-CN" altLang="zh-CN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概念。</a:t>
                </a:r>
                <a:endParaRPr lang="en-US" altLang="zh-CN" sz="2000" kern="1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恒为真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蕴含式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永真蕴含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(P→Q)⇒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恒为真，则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⇔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等价式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P⇔ ¬(¬P)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⇒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蕴含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⇔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0" y="1822946"/>
                <a:ext cx="7848872" cy="3334246"/>
              </a:xfrm>
              <a:prstGeom prst="rect">
                <a:avLst/>
              </a:prstGeom>
              <a:blipFill rotWithShape="0">
                <a:blip r:embed="rId2"/>
                <a:stretch>
                  <a:fillRect l="-1865" t="-3108" b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5111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基本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蕴含式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16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5544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5111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基本等价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式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个）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87160"/>
            <a:ext cx="49363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2"/>
          <p:cNvSpPr>
            <a:spLocks noChangeArrowheads="1"/>
          </p:cNvSpPr>
          <p:nvPr/>
        </p:nvSpPr>
        <p:spPr bwMode="auto">
          <a:xfrm>
            <a:off x="688975" y="908050"/>
            <a:ext cx="3378970" cy="40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命题逻辑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的推理规则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4213" y="1816075"/>
            <a:ext cx="7920037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引入前提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前提引入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推理的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任何时候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可将得到的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中间结论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，引入为后续推理的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前提。（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结论引入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若推出的有效结论为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条件式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，只需将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前件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加入到前</a:t>
            </a:r>
            <a:endParaRPr lang="en-US" altLang="zh-CN" sz="20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附加前提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，再推出后件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即可。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条件证明引入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置换规则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推理的任何步骤，任何子公式均可用等价的公式置换。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992888" cy="2419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65800"/>
            <a:ext cx="6408712" cy="360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6" y="4692763"/>
            <a:ext cx="7992888" cy="680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6" y="5455550"/>
            <a:ext cx="7992888" cy="660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60" y="421853"/>
            <a:ext cx="3505504" cy="1042506"/>
          </a:xfrm>
          <a:prstGeom prst="rect">
            <a:avLst/>
          </a:prstGeom>
        </p:spPr>
      </p:pic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88975" y="908050"/>
            <a:ext cx="642665" cy="40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16360" y="4600082"/>
            <a:ext cx="1759896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739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728925" y="864008"/>
            <a:ext cx="295168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5.2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70564" y="1844646"/>
            <a:ext cx="8136259" cy="150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、命题逻辑</a:t>
            </a:r>
            <a:r>
              <a:rPr lang="zh-CN" altLang="en-US" sz="2400" dirty="0">
                <a:latin typeface="+mn-ea"/>
                <a:ea typeface="+mn-ea"/>
              </a:rPr>
              <a:t>与谓词逻辑</a:t>
            </a:r>
          </a:p>
          <a:p>
            <a:pPr marL="342900" indent="-342900" eaLnBrk="1" hangingPunct="1">
              <a:lnSpc>
                <a:spcPts val="35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命题逻辑</a:t>
            </a:r>
            <a:r>
              <a:rPr lang="zh-CN" altLang="en-US" sz="2400" dirty="0">
                <a:latin typeface="+mn-ea"/>
                <a:ea typeface="+mn-ea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400" dirty="0">
                <a:latin typeface="+mn-ea"/>
                <a:ea typeface="+mn-ea"/>
              </a:rPr>
              <a:t>是</a:t>
            </a:r>
            <a:r>
              <a:rPr lang="zh-CN" altLang="en-US" sz="2400" dirty="0" smtClean="0">
                <a:latin typeface="+mn-ea"/>
                <a:ea typeface="+mn-ea"/>
              </a:rPr>
              <a:t>最先应用</a:t>
            </a:r>
            <a:r>
              <a:rPr lang="zh-CN" altLang="en-US" sz="2400" dirty="0">
                <a:latin typeface="+mn-ea"/>
                <a:ea typeface="+mn-ea"/>
              </a:rPr>
              <a:t>于人工智能的两种逻辑，</a:t>
            </a:r>
            <a:r>
              <a:rPr lang="zh-CN" altLang="en-US" sz="2400" dirty="0" smtClean="0">
                <a:latin typeface="+mn-ea"/>
                <a:ea typeface="+mn-ea"/>
              </a:rPr>
              <a:t>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的形式化</a:t>
            </a:r>
            <a:r>
              <a:rPr lang="zh-CN" altLang="en-US" sz="2400" dirty="0">
                <a:latin typeface="+mn-ea"/>
                <a:ea typeface="+mn-ea"/>
              </a:rPr>
              <a:t>表示，特别是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定理证明</a:t>
            </a:r>
            <a:r>
              <a:rPr lang="zh-CN" altLang="en-US" sz="2400" dirty="0" smtClean="0">
                <a:latin typeface="+mn-ea"/>
                <a:ea typeface="+mn-ea"/>
              </a:rPr>
              <a:t>有重要</a:t>
            </a:r>
            <a:r>
              <a:rPr lang="zh-CN" altLang="en-US" sz="2400" dirty="0">
                <a:latin typeface="+mn-ea"/>
                <a:ea typeface="+mn-ea"/>
              </a:rPr>
              <a:t>作用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70563" y="3539430"/>
            <a:ext cx="8136259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400" dirty="0" smtClean="0">
                <a:latin typeface="+mn-ea"/>
                <a:ea typeface="+mn-ea"/>
              </a:rPr>
              <a:t>是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400" dirty="0" smtClean="0">
                <a:latin typeface="+mn-ea"/>
                <a:ea typeface="+mn-ea"/>
              </a:rPr>
              <a:t>的扩展，</a:t>
            </a:r>
            <a:r>
              <a:rPr lang="zh-CN" altLang="en-US" sz="2400" dirty="0">
                <a:latin typeface="+mn-ea"/>
                <a:ea typeface="+mn-ea"/>
              </a:rPr>
              <a:t>命题逻辑</a:t>
            </a:r>
            <a:r>
              <a:rPr lang="zh-CN" altLang="en-US" sz="2400" dirty="0" smtClean="0">
                <a:latin typeface="+mn-ea"/>
                <a:ea typeface="+mn-ea"/>
              </a:rPr>
              <a:t>可看成谓词逻辑</a:t>
            </a:r>
            <a:r>
              <a:rPr lang="zh-CN" altLang="en-US" sz="2400" dirty="0">
                <a:latin typeface="+mn-ea"/>
                <a:ea typeface="+mn-ea"/>
              </a:rPr>
              <a:t>的一种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特殊形式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zh-CN" altLang="en-US" sz="2400" b="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40566</TotalTime>
  <Words>12418</Words>
  <Application>Microsoft Office PowerPoint</Application>
  <PresentationFormat>全屏显示(4:3)</PresentationFormat>
  <Paragraphs>1372</Paragraphs>
  <Slides>197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197</vt:i4>
      </vt:variant>
    </vt:vector>
  </HeadingPairs>
  <TitlesOfParts>
    <vt:vector size="214" baseType="lpstr">
      <vt:lpstr>黑体</vt:lpstr>
      <vt:lpstr>楷体</vt:lpstr>
      <vt:lpstr>楷体_GB2312</vt:lpstr>
      <vt:lpstr>隶书</vt:lpstr>
      <vt:lpstr>宋体</vt:lpstr>
      <vt:lpstr>Arial</vt:lpstr>
      <vt:lpstr>Calibri</vt:lpstr>
      <vt:lpstr>Cambria Math</vt:lpstr>
      <vt:lpstr>Segoe UI Semilight</vt:lpstr>
      <vt:lpstr>Symbol</vt:lpstr>
      <vt:lpstr>Times New Roman</vt:lpstr>
      <vt:lpstr>Verdana</vt:lpstr>
      <vt:lpstr>Wingdings</vt:lpstr>
      <vt:lpstr>Profile</vt:lpstr>
      <vt:lpstr>默认设计模板</vt:lpstr>
      <vt:lpstr>Visio</vt:lpstr>
      <vt:lpstr>Visio.Drawing.6</vt:lpstr>
      <vt:lpstr>Knowledge Representation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猴子和香蕉问题演示：</vt:lpstr>
      <vt:lpstr>状态空间表示法说明：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三阶梵塔问题的与/或树：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语义网络表示（Semantic Network）</vt:lpstr>
      <vt:lpstr>2.6.1 语义网络的结构和表示</vt:lpstr>
      <vt:lpstr>1、基本语义关系</vt:lpstr>
      <vt:lpstr>PowerPoint 演示文稿</vt:lpstr>
      <vt:lpstr>⑵、聚集关系</vt:lpstr>
      <vt:lpstr>⑶、属性关系</vt:lpstr>
      <vt:lpstr>PowerPoint 演示文稿</vt:lpstr>
      <vt:lpstr>⑷、推论关系</vt:lpstr>
      <vt:lpstr>⑸、相近关系</vt:lpstr>
      <vt:lpstr>⑹、方位关系</vt:lpstr>
      <vt:lpstr>⑺、时间关系</vt:lpstr>
      <vt:lpstr>⑻、构成关系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2.6.2 框架</vt:lpstr>
      <vt:lpstr>框架的一般形式：</vt:lpstr>
      <vt:lpstr>框架示例1：</vt:lpstr>
      <vt:lpstr>框架示例2：</vt:lpstr>
      <vt:lpstr>框架示例3（事例）：</vt:lpstr>
      <vt:lpstr>2.6.3 框架网络</vt:lpstr>
      <vt:lpstr>框架网络示例1：</vt:lpstr>
      <vt:lpstr>框架网络示例2：</vt:lpstr>
      <vt:lpstr>框架网络示例3：</vt:lpstr>
      <vt:lpstr>框架网络示例4：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一个关于“地震”的新闻框架</vt:lpstr>
      <vt:lpstr>框架表示法的特点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fengqi</cp:lastModifiedBy>
  <cp:revision>4101</cp:revision>
  <dcterms:created xsi:type="dcterms:W3CDTF">2013-07-30T08:45:25Z</dcterms:created>
  <dcterms:modified xsi:type="dcterms:W3CDTF">2020-05-07T16:50:07Z</dcterms:modified>
</cp:coreProperties>
</file>